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ink/ink2.xml" ContentType="application/inkml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ink/ink1.xml" ContentType="application/inkml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webextensions/taskpanes.xml" ContentType="application/vnd.ms-office.webextensiontaskpane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webextensions/webextension1.xml" ContentType="application/vnd.ms-office.webextension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microsoft.com/office/2011/relationships/webextensiontaskpanes" Target="ppt/webextensions/taskpanes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85" r:id="rId10"/>
    <p:sldId id="274" r:id="rId11"/>
    <p:sldId id="286" r:id="rId12"/>
    <p:sldId id="276" r:id="rId13"/>
    <p:sldId id="273" r:id="rId14"/>
    <p:sldId id="277" r:id="rId15"/>
    <p:sldId id="278" r:id="rId16"/>
    <p:sldId id="279" r:id="rId17"/>
    <p:sldId id="280" r:id="rId18"/>
    <p:sldId id="289" r:id="rId19"/>
    <p:sldId id="266" r:id="rId20"/>
    <p:sldId id="262" r:id="rId21"/>
    <p:sldId id="268" r:id="rId22"/>
    <p:sldId id="267" r:id="rId23"/>
    <p:sldId id="269" r:id="rId24"/>
    <p:sldId id="270" r:id="rId25"/>
    <p:sldId id="271" r:id="rId26"/>
    <p:sldId id="272" r:id="rId27"/>
    <p:sldId id="282" r:id="rId28"/>
    <p:sldId id="287" r:id="rId29"/>
    <p:sldId id="290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20" d="100"/>
          <a:sy n="120" d="100"/>
        </p:scale>
        <p:origin x="-104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2T21:45:40.226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0,'358'121,"-273"-93,0 0,-3 2,-7 5,3 13,-6 5,-3 2,1 2,-2 3,0 2,3 7,-1 2,-1 0,-1-3,-1 0,0 1,-1 1,-1-1,1 3,-14-15,0 0,0 2,-3 0,12 18,-2 1,-4 4,-13-11,-2 4,-2 1,-1-2,6 15,-2-1,-5 3,-12-13,-3 3,-2 0,2-3,11 13,2-3,-6 1,-9 3,-6 0,0 2,2 4,-1 0,-3 1,-2-3,-4 0,-1 3,-1-16,-1 3,-2 0,-5-1,-5-3,-5-1,0-1,2-1,3 18,2-2,-6-1,-5-19,-5 1,-2-2,1-3,-3 7,0-3,4 0,7-1,4 0,-7-3,-13-4,-7-3,6 2,16 1,6 2,-7-4,-16-6,-8-5,5 3,8 8,5 2,-5-6,-28 3,-1-3,16 8,1 1,-7-9,0-1,7 0,3 0,7-8,2-1,-1 8,3-1,-12 27,0-9,0-9,-1-27,1 36,0-35,-18-1,31 0,-27 0,32-17,-19-5,1-1,0-30,18-9,2-30,4-13,4 3,1-5,-1 4,-2-3,0-2,0-4,1-2,0 0,-1-1,1 0,0-3,-1-7,1-3,-1 2,2 3,0 1,-4 5,-14-9,2 2,16-15,-3 10,-39 18,50-23,-32 53,32 55,-14 31,31 26,9 14,-9 8,1 2,4-28,2 1,0 3,0 12,0 3,-1-5,3 7,0-1,-2-10,0 3,-1-4,2 8,-2-3,-7 2,-2-5,-1-24,0-5,9 27,4-53,37-5,39-18,-38-8,5-2,21 1,7-5,-11-7,5-7,-1 1,-2 6,-1 0,5-4,1-5,6-6,0 0,-2 4,-13 8,-2 2,0 1,-1-2,0-1,1-2,-2 0,-3 4,10 0,-3 3,-6 2,10-3,-7-1,-13 2,-7-2,24-19,-23 0,0-1,-13 19,13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2T21:45:41.961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3089 6806,'-94'-22,"4"-14,14 23,-4 4,10 0,-4-5,0-5,-6-6,2-2,6 1,1-2,-1-3,-13-7,-3-3,1-5,18 2,0-4,1-2,1-1,4 1,1 0,0-2,-1-2,-7-4,-2-2,1-3,2-2,2-6,1-4,2-1,2 3,4 10,2 1,0 1,2-4,-3-7,1-3,1 0,4 2,-8-9,3 3,5-6,12 11,1-3,5-3,4-2,7-5,5-3,5-2,1-2,2 14,2-1,2-2,2 0,4-1,4-7,3-1,3-1,3 0,2 1,2 1,3 1,2 0,3 1,2 1,3 2,3-1,2 2,3 1,0 1,2 4,1 1,2 1,2 1,1 2,-1 2,2 2,2 1,0 2,2 0,0 2,1 1,2 2,1 0,1 2,1 0,2 2,1 1,1 0,1 2,1 2,1 1,0 0,1 3,0 0,14-6,0 1,0 3,-2 1,-6 5,0 2,-2 1,-2 2,11-5,-2 3,-5 4,13-4,-9 3,-22 8,-5 4,27 5,-35 4,-37 18,-8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2T21:45:42.980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82,'179'0,"-108"0,1 0,4 0,16 0,3 0,0 0,-4 1,-1-1,2-1,-14-2,3-1,-2-1,-4-1,4-1,-4 0,0-1,-1 0,0 1,-3-1,13-2,-7 3,-23 6,-5 2,27-1,-54 17,-4 24,-32 3,-8 10,17 22,1 9,-11-8,-6 4,4 3,7 3,3 3,1 1,1-12,-1 3,0-2,1-3,-2 3,1-4,1 1,4 8,1 1,1-7,-1-3,0-4,-1 8,2-4,7-22,2-5,0 2,2-3,29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E3F21-93F1-CC49-9F80-0AEBD4ED7719}" type="datetimeFigureOut">
              <a:rPr lang="en-GB" smtClean="0"/>
              <a:pPr/>
              <a:t>3/21/16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83392-49BC-1B43-8A24-5F5D65A62D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51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Thank you to Gillian</a:t>
            </a:r>
          </a:p>
          <a:p>
            <a:endParaRPr lang="en-GB" dirty="0"/>
          </a:p>
          <a:p>
            <a:r>
              <a:rPr lang="en-GB" dirty="0"/>
              <a:t>Introduce myself </a:t>
            </a:r>
          </a:p>
          <a:p>
            <a:r>
              <a:rPr lang="en-GB" dirty="0"/>
              <a:t>-have</a:t>
            </a:r>
            <a:r>
              <a:rPr lang="en-GB" baseline="0" dirty="0"/>
              <a:t> been based </a:t>
            </a:r>
            <a:r>
              <a:rPr lang="en-GB" dirty="0"/>
              <a:t>at Richard </a:t>
            </a:r>
            <a:r>
              <a:rPr lang="en-GB" dirty="0" err="1"/>
              <a:t>Cloudesley</a:t>
            </a:r>
            <a:r>
              <a:rPr lang="en-GB" dirty="0"/>
              <a:t> for about 2 years</a:t>
            </a:r>
          </a:p>
          <a:p>
            <a:r>
              <a:rPr lang="en-GB" dirty="0"/>
              <a:t>-PODD was embedded when I arrived</a:t>
            </a:r>
          </a:p>
          <a:p>
            <a:r>
              <a:rPr lang="en-GB" dirty="0"/>
              <a:t>-Dan Cooper involved from the beginning of that process back in 2011</a:t>
            </a:r>
          </a:p>
          <a:p>
            <a:r>
              <a:rPr lang="en-GB" dirty="0"/>
              <a:t>-Glad to have him here today to answer any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557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Hypoxia </a:t>
            </a:r>
            <a:r>
              <a:rPr lang="en-GB" dirty="0" err="1"/>
              <a:t>ischaemic</a:t>
            </a:r>
            <a:r>
              <a:rPr lang="en-GB" baseline="0" dirty="0"/>
              <a:t> encephalopathy</a:t>
            </a:r>
          </a:p>
          <a:p>
            <a:endParaRPr lang="en-GB" baseline="0" dirty="0"/>
          </a:p>
          <a:p>
            <a:r>
              <a:rPr lang="en-GB" baseline="0" dirty="0"/>
              <a:t>Cortical visual impairment</a:t>
            </a:r>
          </a:p>
          <a:p>
            <a:r>
              <a:rPr lang="en-GB" baseline="0" dirty="0"/>
              <a:t>Hearing impairment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85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All those involved – parents SLTs,</a:t>
            </a:r>
            <a:r>
              <a:rPr lang="en-GB" baseline="0" dirty="0"/>
              <a:t> </a:t>
            </a:r>
            <a:r>
              <a:rPr lang="en-GB" dirty="0"/>
              <a:t>Teacher, QTVI,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7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Initial assessment period using a 9 per page partner</a:t>
            </a:r>
            <a:r>
              <a:rPr lang="en-GB" baseline="0" dirty="0"/>
              <a:t> assisted </a:t>
            </a:r>
            <a:r>
              <a:rPr lang="en-GB" dirty="0"/>
              <a:t>scanning book (normal</a:t>
            </a:r>
            <a:r>
              <a:rPr lang="en-GB" baseline="0" dirty="0"/>
              <a:t> PCS symbols)</a:t>
            </a:r>
          </a:p>
          <a:p>
            <a:r>
              <a:rPr lang="en-GB" baseline="0" dirty="0"/>
              <a:t>AUDITORY PLUS VISUAL SCANNING</a:t>
            </a:r>
          </a:p>
          <a:p>
            <a:r>
              <a:rPr lang="en-GB" dirty="0"/>
              <a:t>MDT approach looking at:</a:t>
            </a:r>
          </a:p>
          <a:p>
            <a:r>
              <a:rPr lang="en-GB" dirty="0"/>
              <a:t>Attention</a:t>
            </a:r>
          </a:p>
          <a:p>
            <a:r>
              <a:rPr lang="en-GB" dirty="0"/>
              <a:t>Receptive language</a:t>
            </a:r>
          </a:p>
          <a:p>
            <a:r>
              <a:rPr lang="en-GB" dirty="0"/>
              <a:t>Use of expressive skills</a:t>
            </a:r>
          </a:p>
          <a:p>
            <a:r>
              <a:rPr lang="en-GB" dirty="0"/>
              <a:t>Interaction and social skills</a:t>
            </a:r>
          </a:p>
          <a:p>
            <a:r>
              <a:rPr lang="en-GB" dirty="0"/>
              <a:t>Problem solving</a:t>
            </a:r>
          </a:p>
          <a:p>
            <a:r>
              <a:rPr lang="en-GB" dirty="0"/>
              <a:t>Motor skills</a:t>
            </a:r>
          </a:p>
          <a:p>
            <a:r>
              <a:rPr lang="en-GB" dirty="0"/>
              <a:t>Vision</a:t>
            </a:r>
          </a:p>
          <a:p>
            <a:r>
              <a:rPr lang="en-GB" dirty="0"/>
              <a:t>Hearing</a:t>
            </a:r>
          </a:p>
          <a:p>
            <a:r>
              <a:rPr lang="en-GB" dirty="0"/>
              <a:t>Sensory processing</a:t>
            </a:r>
          </a:p>
          <a:p>
            <a:endParaRPr lang="en-GB" dirty="0"/>
          </a:p>
          <a:p>
            <a:r>
              <a:rPr lang="en-GB" dirty="0"/>
              <a:t>Class Teacher</a:t>
            </a:r>
          </a:p>
          <a:p>
            <a:r>
              <a:rPr lang="en-GB" dirty="0"/>
              <a:t>QTVI</a:t>
            </a:r>
          </a:p>
          <a:p>
            <a:r>
              <a:rPr lang="en-GB" dirty="0"/>
              <a:t>Independent SLT</a:t>
            </a:r>
          </a:p>
          <a:p>
            <a:r>
              <a:rPr lang="en-GB" dirty="0"/>
              <a:t>PT/OT</a:t>
            </a:r>
          </a:p>
          <a:p>
            <a:endParaRPr lang="en-GB" dirty="0"/>
          </a:p>
          <a:p>
            <a:r>
              <a:rPr lang="en-GB" dirty="0"/>
              <a:t>Pragmatic Profile completed by</a:t>
            </a:r>
            <a:r>
              <a:rPr lang="en-GB" baseline="0" dirty="0"/>
              <a:t> Mum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92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Visual regard – decided to go for symbols, not solely auditory</a:t>
            </a:r>
          </a:p>
          <a:p>
            <a:endParaRPr lang="en-GB" baseline="0" dirty="0"/>
          </a:p>
          <a:p>
            <a:r>
              <a:rPr lang="en-GB" baseline="0" dirty="0"/>
              <a:t>Considered different contrast options</a:t>
            </a:r>
          </a:p>
          <a:p>
            <a:endParaRPr lang="en-GB" baseline="0" dirty="0"/>
          </a:p>
          <a:p>
            <a:r>
              <a:rPr lang="en-GB" baseline="0" dirty="0"/>
              <a:t>Chose current format so not having to relearn symbols in grid 2</a:t>
            </a:r>
            <a:endParaRPr lang="en-GB" dirty="0"/>
          </a:p>
          <a:p>
            <a:endParaRPr lang="en-GB" dirty="0"/>
          </a:p>
          <a:p>
            <a:r>
              <a:rPr lang="en-GB" dirty="0"/>
              <a:t>We went for a 9 per page expanded function which met functional communication requirements and language development requirements</a:t>
            </a:r>
          </a:p>
          <a:p>
            <a:endParaRPr lang="en-GB" dirty="0"/>
          </a:p>
          <a:p>
            <a:r>
              <a:rPr lang="en-GB" dirty="0"/>
              <a:t>(Class teacher proposed 12 per page because good level of understanding</a:t>
            </a:r>
            <a:r>
              <a:rPr lang="en-GB" baseline="0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93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1.Ensuring consistent method of modelling</a:t>
            </a:r>
          </a:p>
          <a:p>
            <a:endParaRPr lang="en-GB" dirty="0"/>
          </a:p>
          <a:p>
            <a:r>
              <a:rPr lang="en-GB" dirty="0"/>
              <a:t>Instructions in book</a:t>
            </a:r>
          </a:p>
          <a:p>
            <a:endParaRPr lang="en-GB" dirty="0"/>
          </a:p>
          <a:p>
            <a:r>
              <a:rPr lang="en-GB" dirty="0"/>
              <a:t>VR code with instructional video</a:t>
            </a:r>
          </a:p>
          <a:p>
            <a:endParaRPr lang="en-GB" dirty="0"/>
          </a:p>
          <a:p>
            <a:r>
              <a:rPr lang="en-GB" dirty="0"/>
              <a:t>2. EgTeaching no response means no to minimise communication</a:t>
            </a:r>
            <a:r>
              <a:rPr lang="en-GB" baseline="0" dirty="0"/>
              <a:t> effort</a:t>
            </a:r>
          </a:p>
          <a:p>
            <a:r>
              <a:rPr lang="en-GB" baseline="0" dirty="0"/>
              <a:t>After point 5:</a:t>
            </a:r>
          </a:p>
          <a:p>
            <a:r>
              <a:rPr lang="en-GB" baseline="0" dirty="0"/>
              <a:t>Book was provided towards end of first term</a:t>
            </a:r>
          </a:p>
          <a:p>
            <a:endParaRPr lang="en-GB" baseline="0" dirty="0"/>
          </a:p>
          <a:p>
            <a:r>
              <a:rPr lang="en-GB" baseline="0" dirty="0"/>
              <a:t>Unfortunately spent most of Spring and Summer terms in hospital</a:t>
            </a:r>
          </a:p>
          <a:p>
            <a:endParaRPr lang="en-GB" baseline="0" dirty="0"/>
          </a:p>
          <a:p>
            <a:r>
              <a:rPr lang="en-GB" baseline="0" dirty="0"/>
              <a:t>Returned towards end of summer term</a:t>
            </a:r>
          </a:p>
          <a:p>
            <a:endParaRPr lang="en-GB" baseline="0" dirty="0"/>
          </a:p>
          <a:p>
            <a:r>
              <a:rPr lang="en-GB" baseline="0" dirty="0"/>
              <a:t>Demonstrating expressive use of book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752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(Not now, but</a:t>
            </a:r>
            <a:r>
              <a:rPr lang="en-GB" baseline="0" dirty="0"/>
              <a:t> Autumn 2015)</a:t>
            </a:r>
          </a:p>
          <a:p>
            <a:endParaRPr lang="en-GB" baseline="0" dirty="0"/>
          </a:p>
          <a:p>
            <a:r>
              <a:rPr lang="en-GB" baseline="0" dirty="0"/>
              <a:t>4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86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1. Why 20 symbols?</a:t>
            </a:r>
          </a:p>
          <a:p>
            <a:endParaRPr lang="en-GB" dirty="0"/>
          </a:p>
          <a:p>
            <a:r>
              <a:rPr lang="en-GB" dirty="0"/>
              <a:t>Lists from last book indicated level of vocabulary</a:t>
            </a:r>
            <a:r>
              <a:rPr lang="en-GB" baseline="0" dirty="0"/>
              <a:t> required for functional communication and language development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16 and 20 both require vertical</a:t>
            </a:r>
            <a:r>
              <a:rPr lang="en-GB" baseline="0" dirty="0"/>
              <a:t> scan of 4 symbols</a:t>
            </a:r>
          </a:p>
          <a:p>
            <a:endParaRPr lang="en-GB" baseline="0" dirty="0"/>
          </a:p>
          <a:p>
            <a:r>
              <a:rPr lang="en-GB" baseline="0" dirty="0"/>
              <a:t>3. 20 per page has more predictably associated </a:t>
            </a:r>
            <a:r>
              <a:rPr lang="en-GB" baseline="0" dirty="0" err="1"/>
              <a:t>vocab</a:t>
            </a:r>
            <a:r>
              <a:rPr lang="en-GB" baseline="0" dirty="0"/>
              <a:t> therefore facilitates combining words</a:t>
            </a:r>
          </a:p>
          <a:p>
            <a:endParaRPr lang="en-GB" baseline="0" dirty="0"/>
          </a:p>
          <a:p>
            <a:r>
              <a:rPr lang="en-GB" baseline="0" dirty="0"/>
              <a:t>4.Dynamic assessment</a:t>
            </a:r>
          </a:p>
          <a:p>
            <a:r>
              <a:rPr lang="en-GB" baseline="0" dirty="0"/>
              <a:t>Eg - vision? Should not reduce the number of symbols per page based on access method – is he managing current </a:t>
            </a:r>
            <a:r>
              <a:rPr lang="en-GB" baseline="0" dirty="0" err="1"/>
              <a:t>vocab</a:t>
            </a:r>
            <a:r>
              <a:rPr lang="en-GB" baseline="0" dirty="0"/>
              <a:t> with current access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91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baseline="0" dirty="0"/>
              <a:t> was trying to film, and use PODD at same time so couldn't see properly. TA therefore helped me.</a:t>
            </a:r>
          </a:p>
          <a:p>
            <a:endParaRPr lang="en-GB" baseline="0" dirty="0"/>
          </a:p>
          <a:p>
            <a:r>
              <a:rPr lang="en-GB" baseline="0" dirty="0"/>
              <a:t>Whole school approach – TA assists SLT ;-)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428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Stormy neonatal period</a:t>
            </a:r>
            <a:r>
              <a:rPr lang="en-GB" baseline="0" dirty="0"/>
              <a:t> as might expect</a:t>
            </a:r>
          </a:p>
          <a:p>
            <a:r>
              <a:rPr lang="en-GB" baseline="0" dirty="0"/>
              <a:t>3.Known to Early Years MDT</a:t>
            </a:r>
          </a:p>
          <a:p>
            <a:r>
              <a:rPr lang="en-GB" baseline="0" dirty="0"/>
              <a:t>5. Age 3 – rigid behaviours, limited eye contact, little interest in peers at playgroup,not pointing</a:t>
            </a:r>
          </a:p>
          <a:p>
            <a:endParaRPr lang="en-GB" baseline="0" dirty="0"/>
          </a:p>
          <a:p>
            <a:r>
              <a:rPr lang="en-GB" baseline="0" dirty="0"/>
              <a:t>6.PECS symbols initially not looked at, mouthed and thrown</a:t>
            </a:r>
          </a:p>
          <a:p>
            <a:endParaRPr lang="en-GB" baseline="0" dirty="0"/>
          </a:p>
          <a:p>
            <a:r>
              <a:rPr lang="en-GB" baseline="0" dirty="0"/>
              <a:t>7. Started at RCS where language of classroom was English supported by PCS symbols in PODD books (class books). Only PECS user in the class.</a:t>
            </a:r>
          </a:p>
          <a:p>
            <a:r>
              <a:rPr lang="en-GB" baseline="0" dirty="0"/>
              <a:t>Introduced photos and symbols for choice making, now and next boards.</a:t>
            </a:r>
          </a:p>
          <a:p>
            <a:endParaRPr lang="en-GB" baseline="0" dirty="0"/>
          </a:p>
          <a:p>
            <a:r>
              <a:rPr lang="en-GB" baseline="0" dirty="0"/>
              <a:t>And Aided Language Stimulation boards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01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Aided Language Stimulation boards</a:t>
            </a:r>
          </a:p>
          <a:p>
            <a:endParaRPr lang="en-GB" dirty="0"/>
          </a:p>
          <a:p>
            <a:r>
              <a:rPr lang="en-GB" dirty="0"/>
              <a:t>Topic</a:t>
            </a:r>
            <a:r>
              <a:rPr lang="en-GB" baseline="0" dirty="0"/>
              <a:t> and activity displays</a:t>
            </a:r>
          </a:p>
          <a:p>
            <a:endParaRPr lang="en-GB" dirty="0"/>
          </a:p>
          <a:p>
            <a:r>
              <a:rPr lang="en-GB" dirty="0"/>
              <a:t>And/or</a:t>
            </a:r>
          </a:p>
          <a:p>
            <a:endParaRPr lang="en-GB" dirty="0"/>
          </a:p>
          <a:p>
            <a:r>
              <a:rPr lang="en-GB" dirty="0"/>
              <a:t>Activity pages from PODD eg bubbles / snack</a:t>
            </a:r>
          </a:p>
          <a:p>
            <a:endParaRPr lang="en-GB" dirty="0"/>
          </a:p>
          <a:p>
            <a:r>
              <a:rPr lang="en-GB" dirty="0"/>
              <a:t>Provide </a:t>
            </a:r>
            <a:r>
              <a:rPr lang="en-GB" dirty="0" err="1"/>
              <a:t>vocab</a:t>
            </a:r>
            <a:r>
              <a:rPr lang="en-GB" dirty="0"/>
              <a:t> to make choices</a:t>
            </a:r>
          </a:p>
          <a:p>
            <a:r>
              <a:rPr lang="en-GB" dirty="0"/>
              <a:t>Includes some core vocabulary and predictably associated vocabulary</a:t>
            </a:r>
          </a:p>
          <a:p>
            <a:endParaRPr lang="en-GB" dirty="0"/>
          </a:p>
          <a:p>
            <a:r>
              <a:rPr lang="en-GB" dirty="0"/>
              <a:t>Limitations</a:t>
            </a:r>
          </a:p>
          <a:p>
            <a:r>
              <a:rPr lang="en-GB" dirty="0"/>
              <a:t>No</a:t>
            </a:r>
            <a:r>
              <a:rPr lang="en-GB" baseline="0" dirty="0"/>
              <a:t> autonomy</a:t>
            </a:r>
          </a:p>
          <a:p>
            <a:r>
              <a:rPr lang="en-GB" baseline="0" dirty="0"/>
              <a:t>Not with child all the time</a:t>
            </a:r>
            <a:endParaRPr lang="en-GB" dirty="0"/>
          </a:p>
          <a:p>
            <a:r>
              <a:rPr lang="en-GB" dirty="0"/>
              <a:t>Limited to request function</a:t>
            </a:r>
          </a:p>
          <a:p>
            <a:r>
              <a:rPr lang="en-GB" dirty="0"/>
              <a:t>Symbols may not be routinely placed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00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65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Wanted to move OJ into a static system (preferably PODD)</a:t>
            </a:r>
            <a:r>
              <a:rPr lang="en-GB" baseline="0" dirty="0"/>
              <a:t> with opportunity for wider communicative function but first she needs to learn:</a:t>
            </a:r>
          </a:p>
          <a:p>
            <a:endParaRPr lang="en-GB" baseline="0" dirty="0"/>
          </a:p>
          <a:p>
            <a:r>
              <a:rPr lang="en-GB" baseline="0" dirty="0"/>
              <a:t>Purpose of formally involving another person</a:t>
            </a:r>
          </a:p>
          <a:p>
            <a:endParaRPr lang="en-GB" dirty="0"/>
          </a:p>
          <a:p>
            <a:r>
              <a:rPr lang="en-GB" dirty="0"/>
              <a:t>Alice developed a PODD board for morning</a:t>
            </a:r>
            <a:r>
              <a:rPr lang="en-GB" baseline="0" dirty="0"/>
              <a:t> circle time </a:t>
            </a:r>
            <a:r>
              <a:rPr lang="en-GB" dirty="0"/>
              <a:t>containing</a:t>
            </a:r>
            <a:r>
              <a:rPr lang="en-GB" baseline="0" dirty="0"/>
              <a:t> a </a:t>
            </a:r>
            <a:r>
              <a:rPr lang="en-GB" baseline="0" dirty="0" err="1"/>
              <a:t>removeable</a:t>
            </a:r>
            <a:r>
              <a:rPr lang="en-GB" baseline="0" dirty="0"/>
              <a:t> symbol.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826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1. By this time she had</a:t>
            </a:r>
            <a:r>
              <a:rPr lang="en-GB" baseline="0" dirty="0"/>
              <a:t> achieved PECS stage 1 and 2</a:t>
            </a:r>
          </a:p>
          <a:p>
            <a:endParaRPr lang="en-GB" baseline="0" dirty="0"/>
          </a:p>
          <a:p>
            <a:r>
              <a:rPr lang="en-GB" baseline="0" dirty="0"/>
              <a:t>She had also had ongoing modelling of PODD </a:t>
            </a:r>
          </a:p>
          <a:p>
            <a:endParaRPr lang="en-GB" baseline="0" dirty="0"/>
          </a:p>
          <a:p>
            <a:r>
              <a:rPr lang="en-GB" baseline="0" dirty="0"/>
              <a:t>Not long after her diagnosis, OJ began pointing to certain symbols in the class PODD book.</a:t>
            </a:r>
          </a:p>
          <a:p>
            <a:endParaRPr lang="en-GB" baseline="0" dirty="0"/>
          </a:p>
          <a:p>
            <a:r>
              <a:rPr lang="en-GB" baseline="0" dirty="0"/>
              <a:t>Detachable symbols were now seen as a potential distraction and so she was given a 9 symbols per page expanded functions assessment book</a:t>
            </a:r>
          </a:p>
          <a:p>
            <a:endParaRPr lang="en-GB" baseline="0" dirty="0"/>
          </a:p>
          <a:p>
            <a:r>
              <a:rPr lang="en-GB" baseline="0" dirty="0"/>
              <a:t>Parent 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1658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made good progress</a:t>
            </a:r>
            <a:r>
              <a:rPr lang="en-GB" baseline="0" dirty="0"/>
              <a:t> in using direct access to point to single words</a:t>
            </a:r>
          </a:p>
          <a:p>
            <a:endParaRPr lang="en-GB" baseline="0" dirty="0"/>
          </a:p>
          <a:p>
            <a:r>
              <a:rPr lang="en-GB" baseline="0" dirty="0"/>
              <a:t>She would sometimes try and take the adult communication partner's hand to direct them to point – this needed to be discouraged</a:t>
            </a:r>
          </a:p>
          <a:p>
            <a:endParaRPr lang="en-GB" baseline="0" dirty="0"/>
          </a:p>
          <a:p>
            <a:r>
              <a:rPr lang="en-GB" baseline="0" dirty="0"/>
              <a:t>Within a few months she was moved to a 12 symbols per page book and adapted well to a new format.</a:t>
            </a:r>
          </a:p>
          <a:p>
            <a:endParaRPr lang="en-GB" baseline="0" dirty="0"/>
          </a:p>
          <a:p>
            <a:r>
              <a:rPr lang="en-GB" baseline="0" dirty="0"/>
              <a:t>This book had an opportunity to ask for sensory help</a:t>
            </a:r>
          </a:p>
          <a:p>
            <a:r>
              <a:rPr lang="en-GB" baseline="0" dirty="0"/>
              <a:t>Headphones</a:t>
            </a:r>
          </a:p>
          <a:p>
            <a:r>
              <a:rPr lang="en-GB" baseline="0" dirty="0"/>
              <a:t>Weighted vest</a:t>
            </a:r>
          </a:p>
          <a:p>
            <a:r>
              <a:rPr lang="en-GB" baseline="0" dirty="0"/>
              <a:t>Squeeze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542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1.2. You will be able to see these in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400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VIDEO </a:t>
            </a:r>
          </a:p>
          <a:p>
            <a:endParaRPr lang="en-GB" dirty="0"/>
          </a:p>
          <a:p>
            <a:r>
              <a:rPr lang="en-GB" dirty="0"/>
              <a:t>Spot the deliberate mistakes. </a:t>
            </a:r>
          </a:p>
          <a:p>
            <a:r>
              <a:rPr lang="en-GB" dirty="0"/>
              <a:t>Any</a:t>
            </a:r>
            <a:r>
              <a:rPr lang="en-GB" baseline="0" dirty="0"/>
              <a:t> comments after the videos?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3266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2. Need to measure individuals to inform our clinical decision making</a:t>
            </a:r>
          </a:p>
          <a:p>
            <a:endParaRPr lang="en-GB" baseline="0" dirty="0"/>
          </a:p>
          <a:p>
            <a:r>
              <a:rPr lang="en-GB" baseline="0" dirty="0"/>
              <a:t>Challenge of measuring outcomes from a naturalistic intervention</a:t>
            </a:r>
          </a:p>
          <a:p>
            <a:endParaRPr lang="en-GB" baseline="0" dirty="0"/>
          </a:p>
          <a:p>
            <a:r>
              <a:rPr lang="en-GB" baseline="0" dirty="0"/>
              <a:t>3. Published clinical research would encourage and support wider use</a:t>
            </a:r>
          </a:p>
          <a:p>
            <a:endParaRPr lang="en-GB" baseline="0" dirty="0"/>
          </a:p>
          <a:p>
            <a:r>
              <a:rPr lang="en-GB" baseline="0" dirty="0"/>
              <a:t>Anyone interested in research project?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46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1. This measures 4</a:t>
            </a:r>
            <a:r>
              <a:rPr lang="en-GB" baseline="0" dirty="0"/>
              <a:t> aspects of communication:</a:t>
            </a:r>
            <a:endParaRPr lang="en-GB" dirty="0"/>
          </a:p>
          <a:p>
            <a:r>
              <a:rPr lang="en-GB" dirty="0"/>
              <a:t>2-5.</a:t>
            </a:r>
          </a:p>
          <a:p>
            <a:endParaRPr lang="en-GB" dirty="0"/>
          </a:p>
          <a:p>
            <a:r>
              <a:rPr lang="en-GB" dirty="0"/>
              <a:t>Whole school approach – liaison with teachers, parents and other professionals in completing these.</a:t>
            </a:r>
          </a:p>
          <a:p>
            <a:endParaRPr lang="en-GB" dirty="0"/>
          </a:p>
          <a:p>
            <a:r>
              <a:rPr lang="en-GB" dirty="0"/>
              <a:t>Try to do this before child gets a PODD book,</a:t>
            </a:r>
            <a:r>
              <a:rPr lang="en-GB" baseline="0" dirty="0"/>
              <a:t> then review at one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12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Woodlands: one day course in May</a:t>
            </a:r>
          </a:p>
          <a:p>
            <a:endParaRPr lang="en-GB" dirty="0"/>
          </a:p>
          <a:p>
            <a:r>
              <a:rPr lang="en-GB" dirty="0"/>
              <a:t>Two day training June 20/21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7041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books if anyone</a:t>
            </a:r>
            <a:r>
              <a:rPr lang="en-GB" baseline="0" dirty="0"/>
              <a:t> wants to see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344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Don't</a:t>
            </a:r>
            <a:r>
              <a:rPr lang="en-GB" baseline="0" dirty="0"/>
              <a:t> want to teach grandmother to suck eggs</a:t>
            </a:r>
          </a:p>
          <a:p>
            <a:r>
              <a:rPr lang="en-GB" baseline="0" dirty="0"/>
              <a:t>Show of hands please:</a:t>
            </a:r>
          </a:p>
          <a:p>
            <a:endParaRPr lang="en-GB" baseline="0" dirty="0"/>
          </a:p>
          <a:p>
            <a:r>
              <a:rPr lang="en-GB" baseline="0" dirty="0"/>
              <a:t>-who here is using PODD?</a:t>
            </a:r>
          </a:p>
          <a:p>
            <a:r>
              <a:rPr lang="en-GB" baseline="0" dirty="0"/>
              <a:t>(Tell group the numbers)</a:t>
            </a:r>
          </a:p>
          <a:p>
            <a:endParaRPr lang="en-GB" baseline="0" dirty="0"/>
          </a:p>
          <a:p>
            <a:r>
              <a:rPr lang="en-GB" baseline="0" dirty="0"/>
              <a:t>In what settings?</a:t>
            </a:r>
          </a:p>
          <a:p>
            <a:endParaRPr lang="en-GB" baseline="0" dirty="0"/>
          </a:p>
          <a:p>
            <a:r>
              <a:rPr lang="en-GB" baseline="0" dirty="0"/>
              <a:t>Show of hands for:</a:t>
            </a:r>
          </a:p>
          <a:p>
            <a:endParaRPr lang="en-GB" baseline="0" dirty="0"/>
          </a:p>
          <a:p>
            <a:r>
              <a:rPr lang="en-GB" baseline="0" dirty="0"/>
              <a:t>-special schools?</a:t>
            </a:r>
          </a:p>
          <a:p>
            <a:r>
              <a:rPr lang="en-GB" baseline="0" dirty="0"/>
              <a:t>-Preschool?</a:t>
            </a:r>
          </a:p>
          <a:p>
            <a:r>
              <a:rPr lang="en-GB" baseline="0" dirty="0"/>
              <a:t>-Mainstream school?</a:t>
            </a:r>
          </a:p>
          <a:p>
            <a:r>
              <a:rPr lang="en-GB" baseline="0" dirty="0"/>
              <a:t>-Other?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226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(6 features)</a:t>
            </a:r>
          </a:p>
          <a:p>
            <a:r>
              <a:rPr lang="en-GB" dirty="0"/>
              <a:t>1. Pragmatic:</a:t>
            </a:r>
          </a:p>
          <a:p>
            <a:r>
              <a:rPr lang="en-GB" dirty="0"/>
              <a:t>Vocabulary</a:t>
            </a:r>
            <a:r>
              <a:rPr lang="en-GB" baseline="0" dirty="0"/>
              <a:t> organised according to communication function and conversational discourse requirements: predictably associated vocabulary (demonstrate on slide 8)</a:t>
            </a:r>
          </a:p>
          <a:p>
            <a:r>
              <a:rPr lang="en-GB" baseline="0" dirty="0"/>
              <a:t>What does child need to say, when, to whom and how?</a:t>
            </a:r>
          </a:p>
          <a:p>
            <a:r>
              <a:rPr lang="en-GB" baseline="0" dirty="0"/>
              <a:t>Eg Pragmatic branch starters ( - use slide 6 to demonstrate)</a:t>
            </a:r>
          </a:p>
          <a:p>
            <a:r>
              <a:rPr lang="en-GB" dirty="0"/>
              <a:t>2. Efficient</a:t>
            </a:r>
          </a:p>
          <a:p>
            <a:r>
              <a:rPr lang="en-GB" dirty="0"/>
              <a:t>3. DYNAMIC: Symbols change based on previous selections</a:t>
            </a:r>
          </a:p>
          <a:p>
            <a:r>
              <a:rPr lang="en-GB" dirty="0"/>
              <a:t>4.PAGE</a:t>
            </a:r>
            <a:r>
              <a:rPr lang="en-GB" baseline="0" dirty="0"/>
              <a:t> SETS: one page, two page, two with side panel, symbols per page</a:t>
            </a:r>
            <a:endParaRPr lang="en-GB" dirty="0"/>
          </a:p>
          <a:p>
            <a:r>
              <a:rPr lang="en-GB" dirty="0"/>
              <a:t>5.Access methods, eg:</a:t>
            </a:r>
          </a:p>
          <a:p>
            <a:r>
              <a:rPr lang="en-GB" dirty="0"/>
              <a:t>-Direct</a:t>
            </a:r>
          </a:p>
          <a:p>
            <a:r>
              <a:rPr lang="en-GB" dirty="0"/>
              <a:t>-Partner assisted scanning</a:t>
            </a:r>
          </a:p>
          <a:p>
            <a:r>
              <a:rPr lang="en-GB" dirty="0"/>
              <a:t>-Pick up and show</a:t>
            </a:r>
          </a:p>
          <a:p>
            <a:r>
              <a:rPr lang="en-GB" dirty="0"/>
              <a:t>-Eye gaze</a:t>
            </a:r>
          </a:p>
          <a:p>
            <a:r>
              <a:rPr lang="en-GB" dirty="0"/>
              <a:t>-Coded access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05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Here's an example of how it works with a 12 symbols per page book</a:t>
            </a:r>
          </a:p>
          <a:p>
            <a:endParaRPr lang="en-GB" dirty="0"/>
          </a:p>
          <a:p>
            <a:r>
              <a:rPr lang="en-GB" dirty="0"/>
              <a:t>More to 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08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Pragmatic branch starters – explain.</a:t>
            </a:r>
          </a:p>
          <a:p>
            <a:endParaRPr lang="en-GB" dirty="0"/>
          </a:p>
          <a:p>
            <a:r>
              <a:rPr lang="en-GB" dirty="0"/>
              <a:t>Point out operational commands</a:t>
            </a:r>
            <a:r>
              <a:rPr lang="en-GB" baseline="0" dirty="0"/>
              <a:t> in control panel.</a:t>
            </a:r>
          </a:p>
          <a:p>
            <a:endParaRPr lang="en-GB" dirty="0"/>
          </a:p>
          <a:p>
            <a:r>
              <a:rPr lang="en-GB" dirty="0"/>
              <a:t>Something's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21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Hurt, sore,</a:t>
            </a:r>
            <a:r>
              <a:rPr lang="en-GB" baseline="0" dirty="0"/>
              <a:t> pain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246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Select message</a:t>
            </a:r>
          </a:p>
          <a:p>
            <a:endParaRPr lang="en-GB" dirty="0"/>
          </a:p>
          <a:p>
            <a:r>
              <a:rPr lang="en-GB" dirty="0"/>
              <a:t>Show predictably associated </a:t>
            </a:r>
            <a:r>
              <a:rPr lang="en-GB" dirty="0" err="1"/>
              <a:t>vocab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928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0.Prior to PODD, Caroline described communication as happening during SLT sessions and during</a:t>
            </a:r>
            <a:r>
              <a:rPr lang="en-GB" baseline="0" dirty="0"/>
              <a:t> "communication" groups.</a:t>
            </a:r>
          </a:p>
          <a:p>
            <a:r>
              <a:rPr lang="en-GB" baseline="0" dirty="0"/>
              <a:t>1.2.</a:t>
            </a:r>
          </a:p>
          <a:p>
            <a:r>
              <a:rPr lang="en-GB" baseline="0" dirty="0"/>
              <a:t>After bullet 2:</a:t>
            </a:r>
          </a:p>
          <a:p>
            <a:r>
              <a:rPr lang="en-GB" baseline="0" dirty="0"/>
              <a:t>Recognised need for a change of ethos</a:t>
            </a:r>
          </a:p>
          <a:p>
            <a:r>
              <a:rPr lang="en-GB" baseline="0" dirty="0"/>
              <a:t>Communication had to belong to the whole school and to be available all the time in all settings</a:t>
            </a:r>
          </a:p>
          <a:p>
            <a:r>
              <a:rPr lang="en-GB" baseline="0" dirty="0"/>
              <a:t>Expectations had to be changed – what did each child have the potential to do?</a:t>
            </a:r>
          </a:p>
          <a:p>
            <a:r>
              <a:rPr lang="en-GB" baseline="0" dirty="0"/>
              <a:t>Challenges: logistical, ideological, professional</a:t>
            </a:r>
          </a:p>
          <a:p>
            <a:r>
              <a:rPr lang="en-GB" baseline="0" dirty="0"/>
              <a:t>Rewards – whole team involvement in communication everywhere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3392-49BC-1B43-8A24-5F5D65A62D3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52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1.png"/><Relationship Id="rId5" Type="http://schemas.openxmlformats.org/officeDocument/2006/relationships/customXml" Target="../ink/ink2.xml"/><Relationship Id="rId6" Type="http://schemas.openxmlformats.org/officeDocument/2006/relationships/image" Target="../media/image12.png"/><Relationship Id="rId7" Type="http://schemas.openxmlformats.org/officeDocument/2006/relationships/customXml" Target="../ink/ink3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odd@woodlands.surrey.sch.uk" TargetMode="External"/><Relationship Id="rId4" Type="http://schemas.openxmlformats.org/officeDocument/2006/relationships/hyperlink" Target="mailto:Training@acecentre.org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79356"/>
            <a:ext cx="8825658" cy="3329581"/>
          </a:xfrm>
        </p:spPr>
        <p:txBody>
          <a:bodyPr anchor="ctr"/>
          <a:lstStyle/>
          <a:p>
            <a:pPr algn="ctr"/>
            <a:r>
              <a:rPr lang="en-GB" sz="8000" dirty="0"/>
              <a:t>A whole school 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75696"/>
            <a:ext cx="8825658" cy="14631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4500" dirty="0" err="1"/>
              <a:t>Podd</a:t>
            </a:r>
            <a:r>
              <a:rPr lang="en-GB" sz="4500" dirty="0"/>
              <a:t> in practice </a:t>
            </a:r>
          </a:p>
          <a:p>
            <a:pPr algn="ctr"/>
            <a:r>
              <a:rPr lang="en-GB" dirty="0"/>
              <a:t>Sarah </a:t>
            </a:r>
            <a:r>
              <a:rPr lang="en-GB" dirty="0" err="1"/>
              <a:t>Rusbridge</a:t>
            </a:r>
            <a:endParaRPr lang="en-GB" dirty="0"/>
          </a:p>
          <a:p>
            <a:pPr algn="ctr"/>
            <a:r>
              <a:rPr lang="en-GB" dirty="0"/>
              <a:t>Richard </a:t>
            </a:r>
            <a:r>
              <a:rPr lang="en-GB" dirty="0" err="1"/>
              <a:t>Cloudesley</a:t>
            </a:r>
            <a:r>
              <a:rPr lang="en-GB" dirty="0"/>
              <a:t> School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83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</a:t>
            </a:r>
            <a:r>
              <a:rPr lang="en-GB"/>
              <a:t>Study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/>
              <a:t>Background Information: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500" dirty="0"/>
              <a:t>8 year old boy</a:t>
            </a:r>
          </a:p>
          <a:p>
            <a:r>
              <a:rPr lang="en-GB" sz="2500" dirty="0"/>
              <a:t>Perinatal HIE secondary to Birth Asphyxia</a:t>
            </a:r>
          </a:p>
          <a:p>
            <a:r>
              <a:rPr lang="en-GB" sz="2500" dirty="0"/>
              <a:t>Cerebral Palsy</a:t>
            </a:r>
          </a:p>
          <a:p>
            <a:r>
              <a:rPr lang="en-GB" sz="2500" dirty="0"/>
              <a:t>Global developmental delay</a:t>
            </a:r>
          </a:p>
          <a:p>
            <a:r>
              <a:rPr lang="en-GB" sz="2500" dirty="0"/>
              <a:t>Epilepsy</a:t>
            </a:r>
          </a:p>
          <a:p>
            <a:r>
              <a:rPr lang="en-GB" sz="2500" dirty="0"/>
              <a:t>Dual sensory impairment – CVI and HI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5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Transitioned to RCS aged 6 1/2 years</a:t>
            </a:r>
          </a:p>
          <a:p>
            <a:r>
              <a:rPr lang="en-GB" sz="2400" dirty="0"/>
              <a:t>Had an A5 communication book with 4 symbols per page from previous school</a:t>
            </a:r>
          </a:p>
          <a:p>
            <a:r>
              <a:rPr lang="en-GB" sz="2400" dirty="0"/>
              <a:t>Communication partners using auditory scanning</a:t>
            </a:r>
          </a:p>
          <a:p>
            <a:r>
              <a:rPr lang="en-GB" sz="2400" dirty="0"/>
              <a:t>Able to nod head for yes and shake head for no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9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book?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101" r="151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90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Dynamic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54410"/>
            <a:ext cx="8946541" cy="4195481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2800" dirty="0"/>
              <a:t>Assessment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algn="ctr"/>
            <a:r>
              <a:rPr lang="en-GB" dirty="0"/>
              <a:t>Current observation</a:t>
            </a:r>
          </a:p>
          <a:p>
            <a:pPr marL="0" indent="0" algn="ctr">
              <a:buNone/>
            </a:pP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dirty="0"/>
              <a:t>Intervention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mc:AlternateContent>
    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914933" y="2377510"/>
              <a:ext cx="1319760" cy="2674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7413" y="2282110"/>
                <a:ext cx="1414440" cy="2864520"/>
              </a:xfrm>
              <a:prstGeom prst="rect">
                <a:avLst/>
              </a:prstGeom>
            </p:spPr>
          </p:pic>
        </mc:Fallback>
      </mc:AlternateContent>
      <mc:AlternateContent>
    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338693" y="2638150"/>
              <a:ext cx="1112040" cy="2450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1173" y="2543110"/>
                <a:ext cx="1207080" cy="2640600"/>
              </a:xfrm>
              <a:prstGeom prst="rect">
                <a:avLst/>
              </a:prstGeom>
            </p:spPr>
          </p:pic>
        </mc:Fallback>
      </mc:AlternateContent>
      <mc:AlternateContent>
    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783653" y="2405950"/>
              <a:ext cx="754200" cy="798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6133" y="2310910"/>
                <a:ext cx="849240" cy="9882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8463334" y="1634409"/>
            <a:ext cx="317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facilitates function and success?</a:t>
            </a:r>
          </a:p>
          <a:p>
            <a:endParaRPr lang="en-GB" dirty="0"/>
          </a:p>
          <a:p>
            <a:r>
              <a:rPr lang="en-GB" dirty="0"/>
              <a:t>What inhibits function and success?</a:t>
            </a:r>
          </a:p>
          <a:p>
            <a:endParaRPr lang="en-GB" dirty="0"/>
          </a:p>
          <a:p>
            <a:r>
              <a:rPr lang="en-GB" dirty="0"/>
              <a:t>What other strategies need to be explored?</a:t>
            </a:r>
          </a:p>
          <a:p>
            <a:endParaRPr lang="en-GB" dirty="0"/>
          </a:p>
          <a:p>
            <a:r>
              <a:rPr lang="en-GB" dirty="0"/>
              <a:t>What is their potential for learning?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9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16" y="245554"/>
            <a:ext cx="8543599" cy="61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2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</a:t>
            </a:r>
            <a:r>
              <a:rPr lang="en-GB"/>
              <a:t>&amp; Progressing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Class based sessions </a:t>
            </a:r>
          </a:p>
          <a:p>
            <a:r>
              <a:rPr lang="en-GB" sz="2500" dirty="0"/>
              <a:t>Explicit teaching</a:t>
            </a:r>
          </a:p>
          <a:p>
            <a:r>
              <a:rPr lang="en-GB" sz="2500" dirty="0"/>
              <a:t>Ongoing modelling+++</a:t>
            </a:r>
          </a:p>
          <a:p>
            <a:r>
              <a:rPr lang="en-GB" sz="2500" dirty="0"/>
              <a:t>Practice copy provided for parents</a:t>
            </a:r>
          </a:p>
          <a:p>
            <a:r>
              <a:rPr lang="en-GB" sz="2500" dirty="0"/>
              <a:t>PODD training to parents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0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year on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500" dirty="0"/>
              <a:t>Familiar with vocabulary</a:t>
            </a:r>
          </a:p>
          <a:p>
            <a:r>
              <a:rPr lang="en-GB" sz="2500" dirty="0"/>
              <a:t>Combining symbols</a:t>
            </a:r>
          </a:p>
          <a:p>
            <a:r>
              <a:rPr lang="en-GB" sz="2500" dirty="0"/>
              <a:t>Yes and No responses clearer</a:t>
            </a:r>
          </a:p>
          <a:p>
            <a:r>
              <a:rPr lang="en-GB" sz="2500" dirty="0"/>
              <a:t>Not initiating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7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500" dirty="0"/>
              <a:t>Has just received 20 symbols per page A4 book</a:t>
            </a:r>
          </a:p>
          <a:p>
            <a:r>
              <a:rPr lang="en-GB" sz="2500" dirty="0"/>
              <a:t>Learning to increase auditory scan to 4 cells</a:t>
            </a:r>
          </a:p>
          <a:p>
            <a:r>
              <a:rPr lang="en-GB" sz="2500" dirty="0"/>
              <a:t>Familiarising himself with new vocabulary</a:t>
            </a:r>
          </a:p>
          <a:p>
            <a:r>
              <a:rPr lang="en-GB" sz="2500" dirty="0"/>
              <a:t>Dynamic assessment continues</a:t>
            </a:r>
          </a:p>
          <a:p>
            <a:r>
              <a:rPr lang="en-GB" sz="2500" dirty="0"/>
              <a:t>Pragmatic Profile to be reviewed</a:t>
            </a:r>
          </a:p>
          <a:p>
            <a:r>
              <a:rPr lang="en-GB" sz="2500" dirty="0"/>
              <a:t>Accessing PODD grid with Eye Gaze Technology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1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9027985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</a:t>
            </a:r>
            <a:r>
              <a:rPr lang="en-GB"/>
              <a:t>study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Seven year old girl</a:t>
            </a:r>
          </a:p>
          <a:p>
            <a:r>
              <a:rPr lang="en-GB" sz="2400" dirty="0"/>
              <a:t>Born 24/40</a:t>
            </a:r>
          </a:p>
          <a:p>
            <a:r>
              <a:rPr lang="en-GB" sz="2400" dirty="0"/>
              <a:t>Global Developmental Delay</a:t>
            </a:r>
          </a:p>
          <a:p>
            <a:r>
              <a:rPr lang="en-GB" sz="2400" dirty="0"/>
              <a:t>Diagnosed with Cerebral Palsy aged 2</a:t>
            </a:r>
            <a:r>
              <a:rPr lang="en-GB" sz="1500" dirty="0"/>
              <a:t>1/2</a:t>
            </a:r>
            <a:r>
              <a:rPr lang="en-GB" sz="2400" dirty="0"/>
              <a:t> years</a:t>
            </a:r>
          </a:p>
          <a:p>
            <a:r>
              <a:rPr lang="en-GB" sz="2400" dirty="0"/>
              <a:t>Concerns from age 3 around social communication</a:t>
            </a:r>
          </a:p>
          <a:p>
            <a:r>
              <a:rPr lang="en-GB" sz="2400" dirty="0"/>
              <a:t>PECS Symbols introduced soon after</a:t>
            </a:r>
          </a:p>
          <a:p>
            <a:r>
              <a:rPr lang="en-GB" sz="2400" dirty="0"/>
              <a:t>Started at RCS nursery aged 4</a:t>
            </a:r>
          </a:p>
          <a:p>
            <a:pPr marL="0" indent="0">
              <a:buNone/>
            </a:pPr>
            <a:endParaRPr lang="en-GB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91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presentation: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To provide a brief overview of PODD</a:t>
            </a:r>
          </a:p>
          <a:p>
            <a:r>
              <a:rPr lang="en-GB" sz="3000" dirty="0"/>
              <a:t>To share case histories from Richard </a:t>
            </a:r>
            <a:r>
              <a:rPr lang="en-GB" sz="3000" dirty="0" err="1"/>
              <a:t>Cloudesley</a:t>
            </a:r>
            <a:r>
              <a:rPr lang="en-GB" sz="3000" dirty="0"/>
              <a:t> School</a:t>
            </a:r>
          </a:p>
          <a:p>
            <a:r>
              <a:rPr lang="en-GB" sz="3000" dirty="0"/>
              <a:t>To demonstrate measurement of outcomes</a:t>
            </a:r>
          </a:p>
          <a:p>
            <a:r>
              <a:rPr lang="en-GB" sz="3000" dirty="0"/>
              <a:t>To signpost to further resources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2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7" y="65087"/>
            <a:ext cx="9499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69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How to transition from PECS to PODD?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000" dirty="0">
                <a:solidFill>
                  <a:schemeClr val="accent1"/>
                </a:solidFill>
              </a:rPr>
              <a:t>Pick up and show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038" b="19038"/>
          <a:stretch>
            <a:fillRect/>
          </a:stretch>
        </p:blipFill>
        <p:spPr>
          <a:xfrm>
            <a:off x="1155700" y="876300"/>
            <a:ext cx="8824913" cy="36401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1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B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Diagnosed with Autism aged 5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44" y="260339"/>
            <a:ext cx="7901883" cy="61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84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Aged 5 1/2  transitioned to an A5 Book with 20 symbols per page</a:t>
            </a:r>
          </a:p>
          <a:p>
            <a:r>
              <a:rPr lang="en-GB" sz="2500" dirty="0"/>
              <a:t>Sensory help was placed on front page to minimise page turns</a:t>
            </a:r>
          </a:p>
          <a:p>
            <a:r>
              <a:rPr lang="en-GB" sz="2500" dirty="0"/>
              <a:t>Pragmatic profile recorded</a:t>
            </a:r>
          </a:p>
          <a:p>
            <a:r>
              <a:rPr lang="en-GB" sz="2500" dirty="0"/>
              <a:t>Aged 6 received PODD on the Compass app for iPad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59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Aged 7</a:t>
            </a:r>
          </a:p>
          <a:p>
            <a:r>
              <a:rPr lang="en-GB" sz="2500" dirty="0"/>
              <a:t>Continues with 20 per page book</a:t>
            </a:r>
          </a:p>
          <a:p>
            <a:r>
              <a:rPr lang="en-GB" sz="2500" dirty="0"/>
              <a:t>And PODD 15 on Compass app</a:t>
            </a:r>
          </a:p>
          <a:p>
            <a:r>
              <a:rPr lang="en-GB" sz="2500" dirty="0"/>
              <a:t>Prefers using book in school</a:t>
            </a:r>
          </a:p>
          <a:p>
            <a:r>
              <a:rPr lang="en-GB" sz="2500" dirty="0"/>
              <a:t>And Compass app at home</a:t>
            </a:r>
          </a:p>
          <a:p>
            <a:r>
              <a:rPr lang="en-GB" sz="2500" dirty="0"/>
              <a:t>Pragmatic Profile due to be reviewed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8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024522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500" dirty="0"/>
              <a:t>Lots of anecdotal evidence</a:t>
            </a:r>
          </a:p>
          <a:p>
            <a:r>
              <a:rPr lang="en-GB" sz="2500" dirty="0"/>
              <a:t>Need to ensure we measure  impact on individual children</a:t>
            </a:r>
          </a:p>
          <a:p>
            <a:r>
              <a:rPr lang="en-GB" sz="2500" dirty="0"/>
              <a:t>Justify future investment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7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Pragmatics Profile </a:t>
            </a:r>
            <a:r>
              <a:rPr lang="en-GB" sz="3000" dirty="0"/>
              <a:t>of Everyday Communication Skills in School-Age</a:t>
            </a:r>
            <a:r>
              <a:rPr lang="en-GB" dirty="0"/>
              <a:t> </a:t>
            </a:r>
            <a:r>
              <a:rPr lang="en-GB" sz="3000" dirty="0"/>
              <a:t>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 err="1"/>
              <a:t>Dewart</a:t>
            </a:r>
            <a:r>
              <a:rPr lang="en-GB" sz="2500" dirty="0"/>
              <a:t> &amp; Summers, 1995</a:t>
            </a:r>
          </a:p>
          <a:p>
            <a:endParaRPr lang="en-GB" sz="2500" dirty="0"/>
          </a:p>
          <a:p>
            <a:r>
              <a:rPr lang="en-GB" sz="2500" dirty="0"/>
              <a:t>Communicative Function</a:t>
            </a:r>
          </a:p>
          <a:p>
            <a:r>
              <a:rPr lang="en-GB" sz="2500" dirty="0"/>
              <a:t>Response to Communication</a:t>
            </a:r>
          </a:p>
          <a:p>
            <a:r>
              <a:rPr lang="en-GB" sz="2500" dirty="0"/>
              <a:t>Interaction and Conversation</a:t>
            </a:r>
          </a:p>
          <a:p>
            <a:r>
              <a:rPr lang="en-GB" sz="2500" dirty="0"/>
              <a:t>Contextual variation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83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90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What is PODD?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000" dirty="0"/>
              <a:t>Pragmatic Organisation Dynamic Display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3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links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/>
              <a:t>For PODD training courses:</a:t>
            </a:r>
          </a:p>
          <a:p>
            <a:pPr lvl="1"/>
            <a:r>
              <a:rPr lang="en-GB" dirty="0">
                <a:hlinkClick r:id="rId3"/>
              </a:rPr>
              <a:t>podd@woodlands.surrey.sch.uk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Training@acecentre.org.uk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PODD Network Meetings:</a:t>
            </a:r>
          </a:p>
          <a:p>
            <a:endParaRPr lang="en-GB" dirty="0"/>
          </a:p>
          <a:p>
            <a:r>
              <a:rPr lang="en-GB" sz="3000" dirty="0"/>
              <a:t>Facebook Groups:</a:t>
            </a:r>
          </a:p>
          <a:p>
            <a:r>
              <a:rPr lang="en-GB" dirty="0"/>
              <a:t>PODD Europe</a:t>
            </a:r>
          </a:p>
          <a:p>
            <a:r>
              <a:rPr lang="en-GB" dirty="0"/>
              <a:t>PODD and Alternative Access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628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Thank you – any comments or questions?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0" r="2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761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04944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GB" sz="2500" dirty="0"/>
              <a:t>Pragmatic</a:t>
            </a:r>
          </a:p>
          <a:p>
            <a:r>
              <a:rPr lang="en-GB" sz="2500" dirty="0"/>
              <a:t>Efficient</a:t>
            </a:r>
          </a:p>
          <a:p>
            <a:pPr lvl="1"/>
            <a:r>
              <a:rPr lang="en-GB" dirty="0"/>
              <a:t>Eg. Operational commands</a:t>
            </a:r>
          </a:p>
          <a:p>
            <a:r>
              <a:rPr lang="en-GB" sz="2500" dirty="0"/>
              <a:t>Dynamic Display</a:t>
            </a:r>
            <a:endParaRPr lang="en-GB" dirty="0"/>
          </a:p>
          <a:p>
            <a:r>
              <a:rPr lang="en-GB" sz="2500" dirty="0"/>
              <a:t>Range of page sets</a:t>
            </a:r>
          </a:p>
          <a:p>
            <a:pPr lvl="1"/>
            <a:r>
              <a:rPr lang="en-GB" dirty="0"/>
              <a:t>Different formats with comparable features</a:t>
            </a:r>
          </a:p>
          <a:p>
            <a:r>
              <a:rPr lang="en-GB" sz="2500" dirty="0"/>
              <a:t>Range of access methods</a:t>
            </a:r>
          </a:p>
          <a:p>
            <a:pPr lvl="1"/>
            <a:r>
              <a:rPr lang="en-GB" dirty="0"/>
              <a:t>Eg, eye gaze, partner assisted scan, coded access</a:t>
            </a:r>
          </a:p>
          <a:p>
            <a:r>
              <a:rPr lang="en-GB" sz="2500" dirty="0"/>
              <a:t>Lists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6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53" y="215744"/>
            <a:ext cx="9540567" cy="64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90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3" y="204457"/>
            <a:ext cx="96393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975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90" y="171990"/>
            <a:ext cx="9563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0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33" y="186269"/>
            <a:ext cx="9563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02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/>
              <a:t>A brief history of PODD at Richard </a:t>
            </a:r>
            <a:r>
              <a:rPr lang="en-GB" sz="3300" dirty="0" err="1"/>
              <a:t>Cloudesley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46942"/>
            <a:ext cx="8946541" cy="4195481"/>
          </a:xfrm>
        </p:spPr>
        <p:txBody>
          <a:bodyPr>
            <a:noAutofit/>
          </a:bodyPr>
          <a:lstStyle/>
          <a:p>
            <a:r>
              <a:rPr lang="en-GB" sz="1900" dirty="0"/>
              <a:t>2011 – new starter arrived in early years with a PODD book</a:t>
            </a:r>
          </a:p>
          <a:p>
            <a:r>
              <a:rPr lang="en-GB" sz="1900" dirty="0"/>
              <a:t>2012 SLT and Head of Primary attended 5 day training course</a:t>
            </a:r>
          </a:p>
          <a:p>
            <a:r>
              <a:rPr lang="en-GB" sz="1900" dirty="0"/>
              <a:t>A whole school development plan was drawn up to ensure PODD could be rolled out throughout the school</a:t>
            </a:r>
          </a:p>
          <a:p>
            <a:pPr lvl="1"/>
            <a:r>
              <a:rPr lang="en-GB" dirty="0"/>
              <a:t>School Improvement Plan</a:t>
            </a:r>
          </a:p>
          <a:p>
            <a:pPr lvl="1"/>
            <a:r>
              <a:rPr lang="en-GB" dirty="0"/>
              <a:t>Training needs</a:t>
            </a:r>
          </a:p>
          <a:p>
            <a:pPr lvl="1"/>
            <a:r>
              <a:rPr lang="en-GB" dirty="0"/>
              <a:t>Resources identified</a:t>
            </a:r>
          </a:p>
          <a:p>
            <a:pPr lvl="1"/>
            <a:r>
              <a:rPr lang="en-GB" dirty="0"/>
              <a:t>Student need identified</a:t>
            </a:r>
          </a:p>
          <a:p>
            <a:pPr lvl="1"/>
            <a:r>
              <a:rPr lang="en-GB" dirty="0"/>
              <a:t>Family involvement</a:t>
            </a:r>
          </a:p>
          <a:p>
            <a:r>
              <a:rPr lang="en-GB" sz="1900" dirty="0"/>
              <a:t>Challenges and Rewards</a:t>
            </a:r>
          </a:p>
          <a:p>
            <a:r>
              <a:rPr lang="en-GB" sz="1900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36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A72450-257E-C740-AD8A-B168BD1C08E9}">
  <we:reference id="wa104379279" version="2.0.0.0" store="en-GB" storeType="OMEX"/>
  <we:alternateReferences>
    <we:reference id="WA104379279" version="2.0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Ion_16x9</Template>
  <TotalTime>1337</TotalTime>
  <Words>1682</Words>
  <Application>Microsoft Macintosh PowerPoint</Application>
  <PresentationFormat>Custom</PresentationFormat>
  <Paragraphs>390</Paragraphs>
  <Slides>31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A whole school  approach</vt:lpstr>
      <vt:lpstr>Aims of presentation:</vt:lpstr>
      <vt:lpstr>What is PODD?</vt:lpstr>
      <vt:lpstr>Key features</vt:lpstr>
      <vt:lpstr>Slide 5</vt:lpstr>
      <vt:lpstr>Slide 6</vt:lpstr>
      <vt:lpstr>Slide 7</vt:lpstr>
      <vt:lpstr>Slide 8</vt:lpstr>
      <vt:lpstr>A brief history of PODD at Richard Cloudesley</vt:lpstr>
      <vt:lpstr>Case Study A</vt:lpstr>
      <vt:lpstr>Slide 11</vt:lpstr>
      <vt:lpstr>Which book?</vt:lpstr>
      <vt:lpstr>Dynamic Assessment</vt:lpstr>
      <vt:lpstr>Slide 14</vt:lpstr>
      <vt:lpstr>Implementing &amp; Progressing</vt:lpstr>
      <vt:lpstr>One year on…</vt:lpstr>
      <vt:lpstr>Next steps…</vt:lpstr>
      <vt:lpstr>Slide 18</vt:lpstr>
      <vt:lpstr>Case study B</vt:lpstr>
      <vt:lpstr>Slide 20</vt:lpstr>
      <vt:lpstr>How to transition from PECS to PODD?</vt:lpstr>
      <vt:lpstr>Case Study B continued</vt:lpstr>
      <vt:lpstr>Slide 23</vt:lpstr>
      <vt:lpstr>Slide 24</vt:lpstr>
      <vt:lpstr>Now…</vt:lpstr>
      <vt:lpstr>Slide 26</vt:lpstr>
      <vt:lpstr>Measuring outcomes</vt:lpstr>
      <vt:lpstr>The Pragmatics Profile of Everyday Communication Skills in School-Age Children</vt:lpstr>
      <vt:lpstr>Slide 29</vt:lpstr>
      <vt:lpstr>Further links and resources</vt:lpstr>
      <vt:lpstr>Thank you – any comments or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 Rusbridge</dc:creator>
  <cp:lastModifiedBy>Gillian Hazell</cp:lastModifiedBy>
  <cp:revision>356</cp:revision>
  <dcterms:created xsi:type="dcterms:W3CDTF">2016-03-21T23:27:23Z</dcterms:created>
  <dcterms:modified xsi:type="dcterms:W3CDTF">2016-03-22T09:39:38Z</dcterms:modified>
</cp:coreProperties>
</file>