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59" r:id="rId9"/>
    <p:sldId id="268" r:id="rId10"/>
    <p:sldId id="271" r:id="rId11"/>
    <p:sldId id="272" r:id="rId12"/>
    <p:sldId id="273" r:id="rId13"/>
    <p:sldId id="274" r:id="rId14"/>
    <p:sldId id="275" r:id="rId15"/>
    <p:sldId id="269" r:id="rId16"/>
    <p:sldId id="276" r:id="rId17"/>
    <p:sldId id="277" r:id="rId18"/>
    <p:sldId id="278" r:id="rId19"/>
    <p:sldId id="270" r:id="rId20"/>
    <p:sldId id="279" r:id="rId21"/>
    <p:sldId id="280" r:id="rId22"/>
    <p:sldId id="281" r:id="rId23"/>
    <p:sldId id="261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9" autoAdjust="0"/>
    <p:restoredTop sz="90929"/>
  </p:normalViewPr>
  <p:slideViewPr>
    <p:cSldViewPr>
      <p:cViewPr>
        <p:scale>
          <a:sx n="70" d="100"/>
          <a:sy n="70" d="100"/>
        </p:scale>
        <p:origin x="-16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9CA80-DF51-4FC9-813E-0B5619C19BEA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C45B6-3DC1-40A5-8805-5D8EC8725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0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C45B6-3DC1-40A5-8805-5D8EC87252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5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50A99-3B97-4E28-95B9-531B550A148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79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50A99-3B97-4E28-95B9-531B550A148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79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2409-AC18-4066-ADF3-839380CF97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01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F4BF-C5DF-44C9-894D-BF0C339549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24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DE8D-DE2A-4A63-A007-3D2E4A8793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090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7E1D4-3579-476E-A7CD-3743EF41AA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47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A0F69-AC82-4167-AEA9-0C946A5D69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267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14D9E-F2DD-400D-AE92-F627A7D21B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845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0F61-6755-4F3D-8C8F-2F6D1C4491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102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1861-2A08-48B1-80C7-075041C231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310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5287-76D1-48C7-9B96-96D42556A0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092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AAF5-DA92-4D97-BEE2-168F7C1C60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782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5AD1-49E4-4F9E-A96B-C9F9EE01BE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595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74565D-54DB-4616-A53C-1BDCA137F6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p4/A&amp;L%20Tracking.mp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p4/A&amp;L%20Fixating.mp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p4/A&amp;L%20Locating.mp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p4/E&amp;P%20Take%20Turns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p4/E&amp;P%20Explore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p4/E&amp;P%20Choose%20Anything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0" y="1988840"/>
            <a:ext cx="9144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dirty="0" smtClean="0">
                <a:latin typeface="Myriad Pro" pitchFamily="34" charset="0"/>
              </a:rPr>
              <a:t>AAC SIG 13/11/2015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4400" dirty="0" err="1" smtClean="0">
                <a:latin typeface="Myriad Pro" pitchFamily="34" charset="0"/>
              </a:rPr>
              <a:t>MyGaze</a:t>
            </a:r>
            <a:r>
              <a:rPr lang="en-GB" sz="4400" dirty="0" smtClean="0">
                <a:latin typeface="Myriad Pro" pitchFamily="34" charset="0"/>
              </a:rPr>
              <a:t> and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4400" dirty="0" smtClean="0">
                <a:latin typeface="Myriad Pro" pitchFamily="34" charset="0"/>
              </a:rPr>
              <a:t>The Inclusive Learning Curve Software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3200" dirty="0" smtClean="0">
                <a:latin typeface="Myriad Pro" pitchFamily="34" charset="0"/>
              </a:rPr>
              <a:t>Jamie Munro – Information Director</a:t>
            </a:r>
            <a:endParaRPr lang="en-GB" sz="3200" dirty="0">
              <a:latin typeface="Myriad Pro" pitchFamily="34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1832" y="0"/>
            <a:ext cx="4806237" cy="129764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Myriad Pro"/>
              </a:rPr>
              <a:t>Tracking</a:t>
            </a:r>
            <a:r>
              <a:rPr lang="en-GB" sz="3200" dirty="0" smtClean="0">
                <a:solidFill>
                  <a:schemeClr val="tx1"/>
                </a:solidFill>
                <a:latin typeface="Myriad Pro"/>
              </a:rPr>
              <a:t/>
            </a:r>
            <a:br>
              <a:rPr lang="en-GB" sz="3200" dirty="0" smtClean="0">
                <a:solidFill>
                  <a:schemeClr val="tx1"/>
                </a:solidFill>
                <a:latin typeface="Myriad Pro"/>
              </a:rPr>
            </a:br>
            <a:r>
              <a:rPr lang="en-GB" sz="3200" dirty="0" smtClean="0">
                <a:solidFill>
                  <a:schemeClr val="tx1"/>
                </a:solidFill>
                <a:latin typeface="Myriad Pro"/>
              </a:rPr>
              <a:t>What are you looking at?</a:t>
            </a:r>
            <a:endParaRPr lang="en-GB" sz="3200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44" y="11818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3"/>
          <a:stretch/>
        </p:blipFill>
        <p:spPr bwMode="auto">
          <a:xfrm>
            <a:off x="5150526" y="158394"/>
            <a:ext cx="3163427" cy="150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14126"/>
            <a:ext cx="4028892" cy="301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9776" y="908720"/>
            <a:ext cx="43742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 dirty="0" smtClean="0">
              <a:latin typeface="Myriad Pro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/>
              </a:rPr>
              <a:t>Activities designed </a:t>
            </a:r>
            <a:r>
              <a:rPr lang="en-GB" sz="2000" dirty="0">
                <a:latin typeface="Myriad Pro"/>
              </a:rPr>
              <a:t>to attract </a:t>
            </a:r>
            <a:r>
              <a:rPr lang="en-GB" sz="2000" b="1" dirty="0">
                <a:latin typeface="Myriad Pro"/>
              </a:rPr>
              <a:t>attention</a:t>
            </a:r>
            <a:r>
              <a:rPr lang="en-GB" sz="2000" dirty="0">
                <a:latin typeface="Myriad Pro"/>
              </a:rPr>
              <a:t> and encourage </a:t>
            </a:r>
            <a:r>
              <a:rPr lang="en-GB" sz="2000" dirty="0" smtClean="0">
                <a:latin typeface="Myriad Pro"/>
              </a:rPr>
              <a:t>learners to </a:t>
            </a:r>
            <a:r>
              <a:rPr lang="en-GB" sz="2000" dirty="0">
                <a:latin typeface="Myriad Pro"/>
              </a:rPr>
              <a:t>look at and follow images on screen</a:t>
            </a:r>
            <a:r>
              <a:rPr lang="en-GB" sz="2000" dirty="0" smtClean="0">
                <a:latin typeface="Myriad Pro"/>
              </a:rPr>
              <a:t>.</a:t>
            </a:r>
          </a:p>
          <a:p>
            <a:pPr lvl="0"/>
            <a:endParaRPr lang="en-GB" sz="2000" dirty="0">
              <a:latin typeface="Myriad Pr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Myriad Pro"/>
              </a:rPr>
              <a:t>Assessment</a:t>
            </a:r>
            <a:r>
              <a:rPr lang="en-GB" sz="2000" dirty="0">
                <a:latin typeface="Myriad Pro"/>
              </a:rPr>
              <a:t> of eye movement patterns, visual attention, preferences and discrimination skills</a:t>
            </a:r>
            <a:r>
              <a:rPr lang="en-GB" sz="2000" dirty="0" smtClean="0">
                <a:latin typeface="Myriad Pro"/>
              </a:rPr>
              <a:t>.</a:t>
            </a:r>
          </a:p>
          <a:p>
            <a:pPr lvl="0"/>
            <a:endParaRPr lang="en-GB" sz="2000" dirty="0">
              <a:latin typeface="Myriad Pr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/>
              </a:rPr>
              <a:t>Graded </a:t>
            </a:r>
            <a:r>
              <a:rPr lang="en-GB" sz="2000" b="1" dirty="0">
                <a:latin typeface="Myriad Pro"/>
              </a:rPr>
              <a:t>teaching</a:t>
            </a:r>
            <a:r>
              <a:rPr lang="en-GB" sz="2000" dirty="0">
                <a:latin typeface="Myriad Pro"/>
              </a:rPr>
              <a:t> of </a:t>
            </a:r>
            <a:r>
              <a:rPr lang="en-GB" sz="2000" dirty="0" smtClean="0">
                <a:latin typeface="Myriad Pro"/>
              </a:rPr>
              <a:t>tracking and scanning skills</a:t>
            </a:r>
            <a:endParaRPr lang="en-GB" sz="2000" dirty="0">
              <a:latin typeface="Myriad Pr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1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1832" y="0"/>
            <a:ext cx="4806237" cy="129764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Myriad Pro"/>
              </a:rPr>
              <a:t>Fixating</a:t>
            </a:r>
            <a:r>
              <a:rPr lang="en-GB" sz="3200" dirty="0" smtClean="0">
                <a:solidFill>
                  <a:schemeClr val="tx1"/>
                </a:solidFill>
                <a:latin typeface="Myriad Pro"/>
              </a:rPr>
              <a:t/>
            </a:r>
            <a:br>
              <a:rPr lang="en-GB" sz="3200" dirty="0" smtClean="0">
                <a:solidFill>
                  <a:schemeClr val="tx1"/>
                </a:solidFill>
                <a:latin typeface="Myriad Pro"/>
              </a:rPr>
            </a:br>
            <a:r>
              <a:rPr lang="en-GB" sz="3200" dirty="0">
                <a:solidFill>
                  <a:schemeClr val="tx1"/>
                </a:solidFill>
                <a:latin typeface="Myriad Pro"/>
              </a:rPr>
              <a:t>A</a:t>
            </a:r>
            <a:r>
              <a:rPr lang="en-GB" sz="3200" dirty="0" smtClean="0">
                <a:solidFill>
                  <a:schemeClr val="tx1"/>
                </a:solidFill>
                <a:latin typeface="Myriad Pro"/>
              </a:rPr>
              <a:t>re you looking?</a:t>
            </a:r>
            <a:endParaRPr lang="en-GB" sz="3200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44" y="11818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3"/>
          <a:stretch/>
        </p:blipFill>
        <p:spPr bwMode="auto">
          <a:xfrm>
            <a:off x="5150526" y="158394"/>
            <a:ext cx="3163427" cy="150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9512" y="1340768"/>
            <a:ext cx="43742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 dirty="0" smtClean="0">
              <a:latin typeface="Myriad Pro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/>
              </a:rPr>
              <a:t>Motivating </a:t>
            </a:r>
            <a:r>
              <a:rPr lang="en-GB" sz="2000" dirty="0">
                <a:latin typeface="Myriad Pro"/>
              </a:rPr>
              <a:t>activities designed to encourage </a:t>
            </a:r>
            <a:r>
              <a:rPr lang="en-GB" sz="2000" dirty="0" smtClean="0">
                <a:latin typeface="Myriad Pro"/>
              </a:rPr>
              <a:t>learners to </a:t>
            </a:r>
            <a:r>
              <a:rPr lang="en-GB" sz="2000" dirty="0">
                <a:latin typeface="Myriad Pro"/>
              </a:rPr>
              <a:t>look and keep looking at the screen</a:t>
            </a:r>
            <a:r>
              <a:rPr lang="en-GB" sz="2000" dirty="0" smtClean="0">
                <a:latin typeface="Myriad Pro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Myriad Pro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/>
              </a:rPr>
              <a:t>Assessment of visual attention and fixation skills</a:t>
            </a:r>
            <a:r>
              <a:rPr lang="en-GB" sz="2000" dirty="0" smtClean="0">
                <a:latin typeface="Myriad Pro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Myriad Pro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/>
              </a:rPr>
              <a:t>Graded teaching of dwell </a:t>
            </a:r>
            <a:r>
              <a:rPr lang="en-GB" sz="2000" dirty="0" smtClean="0">
                <a:latin typeface="Myriad Pro"/>
              </a:rPr>
              <a:t>select skills </a:t>
            </a:r>
            <a:r>
              <a:rPr lang="en-GB" sz="2000" dirty="0">
                <a:latin typeface="Myriad Pro"/>
              </a:rPr>
              <a:t>for single targets.</a:t>
            </a:r>
          </a:p>
        </p:txBody>
      </p:sp>
      <p:pic>
        <p:nvPicPr>
          <p:cNvPr id="10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2053090"/>
            <a:ext cx="4131778" cy="307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8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1832" y="0"/>
            <a:ext cx="4806237" cy="129764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Myriad Pro"/>
              </a:rPr>
              <a:t>Locating</a:t>
            </a:r>
            <a:r>
              <a:rPr lang="en-GB" sz="3200" dirty="0" smtClean="0">
                <a:solidFill>
                  <a:schemeClr val="tx1"/>
                </a:solidFill>
                <a:latin typeface="Myriad Pro"/>
              </a:rPr>
              <a:t/>
            </a:r>
            <a:br>
              <a:rPr lang="en-GB" sz="3200" dirty="0" smtClean="0">
                <a:solidFill>
                  <a:schemeClr val="tx1"/>
                </a:solidFill>
                <a:latin typeface="Myriad Pro"/>
              </a:rPr>
            </a:br>
            <a:r>
              <a:rPr lang="en-GB" sz="3200" dirty="0" smtClean="0">
                <a:solidFill>
                  <a:schemeClr val="tx1"/>
                </a:solidFill>
                <a:latin typeface="Myriad Pro"/>
              </a:rPr>
              <a:t>Looking around</a:t>
            </a:r>
            <a:endParaRPr lang="en-GB" sz="3200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44" y="11818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3"/>
          <a:stretch/>
        </p:blipFill>
        <p:spPr bwMode="auto">
          <a:xfrm>
            <a:off x="5150526" y="158394"/>
            <a:ext cx="3163427" cy="150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3166" y="1412776"/>
            <a:ext cx="43742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/>
              </a:rPr>
              <a:t>Fun </a:t>
            </a:r>
            <a:r>
              <a:rPr lang="en-GB" sz="2000" dirty="0">
                <a:latin typeface="Myriad Pro"/>
              </a:rPr>
              <a:t>and meaningful activities that provide immediate success and feedback.  </a:t>
            </a:r>
            <a:endParaRPr lang="en-GB" sz="2000" dirty="0" smtClean="0">
              <a:latin typeface="Myriad Pro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Myriad Pro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/>
              </a:rPr>
              <a:t>Assessment of visual scanning skills and </a:t>
            </a:r>
            <a:r>
              <a:rPr lang="en-GB" sz="2000" dirty="0" smtClean="0">
                <a:latin typeface="Myriad Pro"/>
              </a:rPr>
              <a:t>learners ability </a:t>
            </a:r>
            <a:r>
              <a:rPr lang="en-GB" sz="2000" dirty="0">
                <a:latin typeface="Myriad Pro"/>
              </a:rPr>
              <a:t>to use </a:t>
            </a:r>
            <a:r>
              <a:rPr lang="en-GB" sz="2000" dirty="0" smtClean="0">
                <a:latin typeface="Myriad Pro"/>
              </a:rPr>
              <a:t>their eyes to </a:t>
            </a:r>
            <a:r>
              <a:rPr lang="en-GB" sz="2000" dirty="0">
                <a:latin typeface="Myriad Pro"/>
              </a:rPr>
              <a:t>explore the screen</a:t>
            </a:r>
            <a:r>
              <a:rPr lang="en-GB" sz="2000" dirty="0" smtClean="0">
                <a:latin typeface="Myriad Pro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Myriad Pro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/>
              </a:rPr>
              <a:t>Graded teaching of </a:t>
            </a:r>
            <a:r>
              <a:rPr lang="en-GB" sz="2000" dirty="0" smtClean="0">
                <a:latin typeface="Myriad Pro"/>
              </a:rPr>
              <a:t>using </a:t>
            </a:r>
            <a:r>
              <a:rPr lang="en-GB" sz="2000" dirty="0">
                <a:latin typeface="Myriad Pro"/>
              </a:rPr>
              <a:t>cursor movement in a purposeful way.</a:t>
            </a:r>
          </a:p>
        </p:txBody>
      </p:sp>
      <p:pic>
        <p:nvPicPr>
          <p:cNvPr id="8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80276"/>
            <a:ext cx="4178508" cy="312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4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1831" y="1"/>
            <a:ext cx="4806237" cy="83671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Myriad Pro"/>
              </a:rPr>
              <a:t>Options</a:t>
            </a:r>
            <a:endParaRPr lang="en-GB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44" y="11818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2" y="1340768"/>
            <a:ext cx="437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5151488" cy="397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9512" y="980728"/>
            <a:ext cx="3312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latin typeface="Myriad Pro"/>
              </a:rPr>
              <a:t>Extensive option menus allow you to:</a:t>
            </a:r>
          </a:p>
          <a:p>
            <a:pPr lvl="0"/>
            <a:endParaRPr lang="en-GB" sz="2000" dirty="0" smtClean="0">
              <a:latin typeface="Myriad Pro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Myriad Pro"/>
              </a:rPr>
              <a:t>Personalise</a:t>
            </a:r>
            <a:r>
              <a:rPr lang="en-GB" sz="2000" dirty="0" smtClean="0">
                <a:latin typeface="Myriad Pro"/>
              </a:rPr>
              <a:t> for assessment and teaching goals</a:t>
            </a:r>
          </a:p>
          <a:p>
            <a:pPr lvl="0"/>
            <a:endParaRPr lang="en-GB" sz="2000" dirty="0" smtClean="0">
              <a:latin typeface="Myriad Pro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/>
              </a:rPr>
              <a:t>Provide </a:t>
            </a:r>
            <a:r>
              <a:rPr lang="en-GB" sz="2000" b="1" dirty="0" smtClean="0">
                <a:latin typeface="Myriad Pro"/>
              </a:rPr>
              <a:t>progressive</a:t>
            </a:r>
            <a:r>
              <a:rPr lang="en-GB" sz="2000" dirty="0" smtClean="0">
                <a:latin typeface="Myriad Pro"/>
              </a:rPr>
              <a:t> teaching steps.</a:t>
            </a:r>
          </a:p>
          <a:p>
            <a:pPr lvl="0"/>
            <a:endParaRPr lang="en-GB" sz="2000" dirty="0" smtClean="0">
              <a:latin typeface="Myriad Pro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/>
              </a:rPr>
              <a:t>Ensure success and </a:t>
            </a:r>
            <a:r>
              <a:rPr lang="en-GB" sz="2000" b="1" dirty="0" smtClean="0">
                <a:latin typeface="Myriad Pro"/>
              </a:rPr>
              <a:t>motivation</a:t>
            </a:r>
            <a:endParaRPr lang="en-GB" sz="2000" dirty="0">
              <a:latin typeface="Myriad Pro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 rot="10800000" flipV="1">
            <a:off x="11113" y="0"/>
            <a:ext cx="4806950" cy="765175"/>
          </a:xfrm>
        </p:spPr>
        <p:txBody>
          <a:bodyPr/>
          <a:lstStyle/>
          <a:p>
            <a:r>
              <a:rPr lang="en-GB" altLang="en-US" smtClean="0">
                <a:solidFill>
                  <a:schemeClr val="tx1"/>
                </a:solidFill>
                <a:latin typeface="Myriad Pro"/>
              </a:rPr>
              <a:t>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9738" y="11811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mtClean="0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179388" y="1341438"/>
            <a:ext cx="437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" name="Rectangle 10"/>
          <p:cNvSpPr/>
          <p:nvPr/>
        </p:nvSpPr>
        <p:spPr>
          <a:xfrm>
            <a:off x="144463" y="638175"/>
            <a:ext cx="4408487" cy="541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latin typeface="Myriad Pro"/>
              </a:rPr>
              <a:t>Powerful, easy to use Analysis tools allow you to record and review eye gaze skills with:</a:t>
            </a:r>
          </a:p>
          <a:p>
            <a:pPr>
              <a:defRPr/>
            </a:pPr>
            <a:endParaRPr lang="en-GB" sz="1800" dirty="0"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latin typeface="Myriad Pro"/>
              </a:rPr>
              <a:t>Live</a:t>
            </a:r>
            <a:r>
              <a:rPr lang="en-GB" sz="1800" dirty="0">
                <a:latin typeface="Myriad Pro"/>
              </a:rPr>
              <a:t> </a:t>
            </a:r>
            <a:r>
              <a:rPr lang="en-GB" sz="1800" b="1" dirty="0">
                <a:latin typeface="Myriad Pro"/>
              </a:rPr>
              <a:t>video playback </a:t>
            </a:r>
            <a:r>
              <a:rPr lang="en-GB" sz="1800" dirty="0">
                <a:latin typeface="Myriad Pro"/>
              </a:rPr>
              <a:t>of eye gaze behaviour during activities</a:t>
            </a:r>
          </a:p>
          <a:p>
            <a:pPr>
              <a:defRPr/>
            </a:pPr>
            <a:endParaRPr lang="en-GB" sz="1800" dirty="0"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latin typeface="Myriad Pro"/>
              </a:rPr>
              <a:t>Heat map </a:t>
            </a:r>
            <a:r>
              <a:rPr lang="en-GB" sz="1800" dirty="0">
                <a:latin typeface="Myriad Pro"/>
              </a:rPr>
              <a:t>recording showing areas of concentrated gaze during activities</a:t>
            </a:r>
          </a:p>
          <a:p>
            <a:pPr>
              <a:defRPr/>
            </a:pPr>
            <a:endParaRPr lang="en-GB" sz="1800" dirty="0"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latin typeface="Myriad Pro"/>
              </a:rPr>
              <a:t>Line trace </a:t>
            </a:r>
            <a:r>
              <a:rPr lang="en-GB" sz="1800" dirty="0">
                <a:latin typeface="Myriad Pro"/>
              </a:rPr>
              <a:t>map recording showing path of eye gaze during activities</a:t>
            </a:r>
          </a:p>
          <a:p>
            <a:pPr>
              <a:defRPr/>
            </a:pPr>
            <a:endParaRPr lang="en-GB" sz="1800" dirty="0"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latin typeface="Myriad Pro"/>
              </a:rPr>
              <a:t>Instant report </a:t>
            </a:r>
            <a:r>
              <a:rPr lang="en-GB" sz="1800" dirty="0">
                <a:latin typeface="Myriad Pro"/>
              </a:rPr>
              <a:t>and record keeping with ability to save recordings</a:t>
            </a:r>
          </a:p>
          <a:p>
            <a:pPr>
              <a:defRPr/>
            </a:pPr>
            <a:endParaRPr lang="en-GB" sz="1800" dirty="0">
              <a:latin typeface="Myriad Pro"/>
            </a:endParaRPr>
          </a:p>
          <a:p>
            <a:pPr>
              <a:defRPr/>
            </a:pPr>
            <a:endParaRPr lang="en-GB" sz="1800" dirty="0">
              <a:latin typeface="Myriad Pro"/>
            </a:endParaRPr>
          </a:p>
          <a:p>
            <a:pPr>
              <a:defRPr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3375"/>
            <a:ext cx="21605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133600"/>
            <a:ext cx="18811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005263"/>
            <a:ext cx="1881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2133600"/>
            <a:ext cx="18938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 descr="\\SKYNET\Staff Share\Sandra\Inclusive Eye Gaze\A4_Repo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60800"/>
            <a:ext cx="12160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60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39738" y="28575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latin typeface="Myriad Pro"/>
              </a:rPr>
              <a:t>Exploring and Playing</a:t>
            </a:r>
            <a:endParaRPr lang="en-GB" altLang="en-US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496887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95538"/>
            <a:ext cx="32988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28419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Myriad Pro" pitchFamily="34" charset="0"/>
              </a:rPr>
              <a:t>Include – Turn Taking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93724"/>
            <a:ext cx="4392488" cy="4727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Myriad Pro"/>
              </a:rPr>
              <a:t>Take Turns</a:t>
            </a:r>
            <a:endParaRPr lang="en-GB" sz="2800" b="1" dirty="0">
              <a:latin typeface="Myriad Pro"/>
            </a:endParaRPr>
          </a:p>
          <a:p>
            <a:pPr lvl="0"/>
            <a:r>
              <a:rPr lang="en-GB" sz="2000" dirty="0">
                <a:latin typeface="Myriad Pro"/>
              </a:rPr>
              <a:t>Introduce concept of choosing from more than 1 item on a screen.  Includes sequential, forced order and two player access.</a:t>
            </a:r>
          </a:p>
          <a:p>
            <a:pPr lvl="0"/>
            <a:r>
              <a:rPr lang="en-GB" sz="2000" dirty="0">
                <a:latin typeface="Myriad Pro"/>
              </a:rPr>
              <a:t>Develop dwell select skills of 2+ large targets.</a:t>
            </a:r>
          </a:p>
          <a:p>
            <a:pPr lvl="0"/>
            <a:r>
              <a:rPr lang="en-GB" sz="2000" dirty="0">
                <a:latin typeface="Myriad Pro"/>
              </a:rPr>
              <a:t>Teach turn taking concepts; </a:t>
            </a:r>
            <a:endParaRPr lang="en-GB" sz="2000" dirty="0" smtClean="0">
              <a:latin typeface="Myriad Pro"/>
            </a:endParaRPr>
          </a:p>
          <a:p>
            <a:pPr lvl="1"/>
            <a:r>
              <a:rPr lang="en-GB" sz="2000" dirty="0" smtClean="0">
                <a:latin typeface="Myriad Pro"/>
              </a:rPr>
              <a:t>take </a:t>
            </a:r>
            <a:r>
              <a:rPr lang="en-GB" sz="2000" dirty="0">
                <a:latin typeface="Myriad Pro"/>
              </a:rPr>
              <a:t>turns to interact, </a:t>
            </a:r>
            <a:endParaRPr lang="en-GB" sz="2000" dirty="0" smtClean="0">
              <a:latin typeface="Myriad Pro"/>
            </a:endParaRPr>
          </a:p>
          <a:p>
            <a:pPr lvl="1"/>
            <a:r>
              <a:rPr lang="en-GB" sz="2000" dirty="0" smtClean="0">
                <a:latin typeface="Myriad Pro"/>
              </a:rPr>
              <a:t>take </a:t>
            </a:r>
            <a:r>
              <a:rPr lang="en-GB" sz="2000" dirty="0">
                <a:latin typeface="Myriad Pro"/>
              </a:rPr>
              <a:t>turns to do a job, </a:t>
            </a:r>
            <a:endParaRPr lang="en-GB" sz="2000" dirty="0" smtClean="0">
              <a:latin typeface="Myriad Pro"/>
            </a:endParaRPr>
          </a:p>
          <a:p>
            <a:pPr lvl="1"/>
            <a:r>
              <a:rPr lang="en-GB" sz="2000" dirty="0" smtClean="0">
                <a:latin typeface="Myriad Pro"/>
              </a:rPr>
              <a:t>take </a:t>
            </a:r>
            <a:r>
              <a:rPr lang="en-GB" sz="2000" dirty="0">
                <a:latin typeface="Myriad Pro"/>
              </a:rPr>
              <a:t>turns to play a game</a:t>
            </a:r>
          </a:p>
          <a:p>
            <a:pPr marL="0" indent="0">
              <a:buNone/>
            </a:pPr>
            <a:endParaRPr lang="en-GB" sz="2000" b="1" dirty="0" smtClean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29558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4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28419"/>
            <a:ext cx="8229600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Myriad Pro" pitchFamily="34" charset="0"/>
              </a:rPr>
              <a:t>Eye Gaze </a:t>
            </a:r>
            <a:r>
              <a:rPr lang="en-GB" dirty="0" smtClean="0">
                <a:latin typeface="Myriad Pro" pitchFamily="34" charset="0"/>
              </a:rPr>
              <a:t>– Exploring and Control</a:t>
            </a:r>
            <a:endParaRPr lang="en-GB" dirty="0">
              <a:ln w="10541" cmpd="sng">
                <a:noFill/>
                <a:prstDash val="solid"/>
              </a:ln>
              <a:noFill/>
              <a:effectLst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8944" y="980727"/>
            <a:ext cx="4277072" cy="4727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400" b="1" dirty="0">
                <a:latin typeface="Myriad Pro"/>
              </a:rPr>
              <a:t>Explore</a:t>
            </a:r>
            <a:endParaRPr lang="en-GB" sz="2400" dirty="0">
              <a:latin typeface="Myriad Pro"/>
            </a:endParaRPr>
          </a:p>
          <a:p>
            <a:pPr lvl="0"/>
            <a:r>
              <a:rPr lang="en-GB" sz="2400" dirty="0">
                <a:latin typeface="Myriad Pro"/>
              </a:rPr>
              <a:t>A progression of easy to access targeting activities.</a:t>
            </a:r>
          </a:p>
          <a:p>
            <a:pPr lvl="0"/>
            <a:r>
              <a:rPr lang="en-GB" sz="2400" dirty="0">
                <a:latin typeface="Myriad Pro"/>
              </a:rPr>
              <a:t>Develop dwell select skills with 4 – 8+ targets and introduce select and drag access.</a:t>
            </a:r>
          </a:p>
          <a:p>
            <a:pPr lvl="0"/>
            <a:r>
              <a:rPr lang="en-GB" sz="2400" dirty="0">
                <a:latin typeface="Myriad Pro"/>
              </a:rPr>
              <a:t>Teach purposeful exploration of the screen and early control skills.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 smtClean="0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51" y="1628800"/>
            <a:ext cx="444949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5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28419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Myriad Pro" pitchFamily="34" charset="0"/>
              </a:rPr>
              <a:t>Include – Choice Making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80728"/>
            <a:ext cx="4104456" cy="48821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800" b="1" dirty="0">
                <a:latin typeface="Myriad Pro"/>
              </a:rPr>
              <a:t>Choose Anything</a:t>
            </a:r>
            <a:endParaRPr lang="en-GB" sz="2800" dirty="0">
              <a:latin typeface="Myriad Pro"/>
            </a:endParaRPr>
          </a:p>
          <a:p>
            <a:pPr lvl="0"/>
            <a:r>
              <a:rPr lang="en-GB" sz="2000" dirty="0">
                <a:latin typeface="Myriad Pro"/>
              </a:rPr>
              <a:t>Introduce choice making with multiple errorless choices.</a:t>
            </a:r>
          </a:p>
          <a:p>
            <a:pPr lvl="0"/>
            <a:r>
              <a:rPr lang="en-GB" sz="2000" dirty="0">
                <a:latin typeface="Myriad Pro"/>
              </a:rPr>
              <a:t>Develop and reinforce multiple target access skills.</a:t>
            </a:r>
          </a:p>
          <a:p>
            <a:pPr lvl="0"/>
            <a:r>
              <a:rPr lang="en-GB" sz="2000" dirty="0">
                <a:latin typeface="Myriad Pro"/>
              </a:rPr>
              <a:t>Teach early choice making skills and provide opportunities to express preferences in an error free environment.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59355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39738" y="28575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latin typeface="Myriad Pro"/>
              </a:rPr>
              <a:t>Choosing and Learning</a:t>
            </a:r>
            <a:endParaRPr lang="en-GB" altLang="en-US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5" y="1916113"/>
            <a:ext cx="4896221" cy="313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349500"/>
            <a:ext cx="3059112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0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667544" y="404055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latin typeface="Myriad Pro"/>
              </a:rPr>
              <a:t>MyGaze</a:t>
            </a:r>
            <a:r>
              <a:rPr lang="en-GB" dirty="0"/>
              <a:t/>
            </a:r>
            <a:br>
              <a:rPr lang="en-GB" dirty="0"/>
            </a:br>
            <a:endParaRPr lang="en-US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241" y="2420888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/>
              </a:rPr>
              <a:t>W</a:t>
            </a:r>
            <a:r>
              <a:rPr lang="en-GB" sz="2000" dirty="0" smtClean="0">
                <a:latin typeface="Myriad Pro"/>
              </a:rPr>
              <a:t>orks </a:t>
            </a:r>
            <a:r>
              <a:rPr lang="en-GB" sz="2000" dirty="0">
                <a:latin typeface="Myriad Pro"/>
              </a:rPr>
              <a:t>with any software and is easily accessible to everyone.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/>
              </a:rPr>
              <a:t>Light, small &amp; portable: Simply snap the myGaze® Eye Tracker on to your PC, laptop and </a:t>
            </a:r>
            <a:r>
              <a:rPr lang="en-GB" sz="2000" dirty="0" smtClean="0">
                <a:latin typeface="Myriad Pro"/>
              </a:rPr>
              <a:t>tablet.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/>
              </a:rPr>
              <a:t>Superior </a:t>
            </a:r>
            <a:r>
              <a:rPr lang="en-GB" sz="2000" dirty="0">
                <a:latin typeface="Myriad Pro"/>
              </a:rPr>
              <a:t>performance and reliability: </a:t>
            </a:r>
            <a:r>
              <a:rPr lang="en-GB" sz="2000" dirty="0" smtClean="0">
                <a:latin typeface="Myriad Pro"/>
              </a:rPr>
              <a:t>a </a:t>
            </a:r>
            <a:r>
              <a:rPr lang="en-GB" sz="2000" dirty="0">
                <a:latin typeface="Myriad Pro"/>
              </a:rPr>
              <a:t>product of 20 years of </a:t>
            </a:r>
            <a:r>
              <a:rPr lang="en-GB" sz="2000" dirty="0" smtClean="0">
                <a:latin typeface="Myriad Pro"/>
              </a:rPr>
              <a:t>R + D.</a:t>
            </a:r>
            <a:endParaRPr lang="en-GB" sz="2000" dirty="0">
              <a:latin typeface="Myriad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/>
              </a:rPr>
              <a:t>Easy </a:t>
            </a:r>
            <a:r>
              <a:rPr lang="en-GB" sz="2000" dirty="0">
                <a:latin typeface="Myriad Pro"/>
              </a:rPr>
              <a:t>and calibration-free setup and large head box assure a comfortable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/>
              </a:rPr>
              <a:t>Use across </a:t>
            </a:r>
            <a:r>
              <a:rPr lang="en-GB" sz="2000" dirty="0">
                <a:latin typeface="Myriad Pro"/>
              </a:rPr>
              <a:t>all your Windows devices with 10”- 22” </a:t>
            </a:r>
            <a:r>
              <a:rPr lang="en-GB" sz="2000" dirty="0" smtClean="0">
                <a:latin typeface="Myriad Pro"/>
              </a:rPr>
              <a:t>screens</a:t>
            </a:r>
            <a:r>
              <a:rPr lang="en-GB" sz="2000" dirty="0">
                <a:latin typeface="Myriad Pro"/>
              </a:rPr>
              <a:t>.</a:t>
            </a:r>
            <a:endParaRPr lang="en-GB" sz="2000" dirty="0">
              <a:effectLst/>
              <a:latin typeface="Myriad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59" y="1124744"/>
            <a:ext cx="4272038" cy="1785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2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28419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Myriad Pro" pitchFamily="34" charset="0"/>
              </a:rPr>
              <a:t>Include – Choice Making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93724"/>
            <a:ext cx="4392488" cy="4727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Myriad Pro"/>
              </a:rPr>
              <a:t>Preferred Choices</a:t>
            </a:r>
            <a:endParaRPr lang="en-GB" sz="2800" b="1" dirty="0">
              <a:latin typeface="Myriad Pro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Myriad Pro"/>
              </a:rPr>
              <a:t>Introducing a cognitive or decision making element to choosing with easy access targets.  Preparation for simple quiz access e.g. </a:t>
            </a:r>
            <a:r>
              <a:rPr lang="en-GB" sz="2000" kern="0" dirty="0" err="1">
                <a:solidFill>
                  <a:srgbClr val="000000"/>
                </a:solidFill>
                <a:latin typeface="Myriad Pro"/>
              </a:rPr>
              <a:t>ChooseIt</a:t>
            </a:r>
            <a:r>
              <a:rPr lang="en-GB" sz="2000" kern="0" dirty="0">
                <a:solidFill>
                  <a:srgbClr val="000000"/>
                </a:solidFill>
                <a:latin typeface="Myriad Pro"/>
              </a:rPr>
              <a:t>! Maker 3.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Myriad Pro"/>
              </a:rPr>
              <a:t>Assessment of early concept understanding and decision making abilities.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Myriad Pro"/>
              </a:rPr>
              <a:t>Teaching decision making skills using early concepts</a:t>
            </a:r>
            <a:endParaRPr lang="en-GB" sz="2000" b="1" dirty="0" smtClean="0">
              <a:latin typeface="Myriad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4630"/>
            <a:ext cx="4104458" cy="230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5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28419"/>
            <a:ext cx="8229600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Myriad Pro"/>
              </a:rPr>
              <a:t>Include – Choice Making</a:t>
            </a:r>
            <a:endParaRPr lang="en-GB" dirty="0">
              <a:ln w="10541" cmpd="sng">
                <a:noFill/>
                <a:prstDash val="solid"/>
              </a:ln>
              <a:noFill/>
              <a:effectLst/>
              <a:latin typeface="Myriad Pro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8944" y="980727"/>
            <a:ext cx="4277072" cy="4727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400" b="1" dirty="0" smtClean="0">
                <a:latin typeface="Myriad Pro"/>
              </a:rPr>
              <a:t>Liner Choices</a:t>
            </a:r>
            <a:endParaRPr lang="en-GB" sz="2400" dirty="0">
              <a:latin typeface="Myriad Pro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Myriad Pro"/>
              </a:rPr>
              <a:t>Introducing multiple choices presented one at a time for easy decision making.  Preparation for simple book access.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Myriad Pro"/>
              </a:rPr>
              <a:t>Assessment of choice making skills.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Myriad Pro"/>
              </a:rPr>
              <a:t>Teaching ‘scrolling’ through choices and simple decision making.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47" y="1628800"/>
            <a:ext cx="42305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0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28419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Myriad Pro" pitchFamily="34" charset="0"/>
              </a:rPr>
              <a:t>Include – Choice Making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80728"/>
            <a:ext cx="4104456" cy="48821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800" b="1" dirty="0" smtClean="0">
                <a:latin typeface="Myriad Pro"/>
              </a:rPr>
              <a:t>Multiple Choices</a:t>
            </a:r>
            <a:endParaRPr lang="en-GB" sz="2800" dirty="0">
              <a:latin typeface="Myriad Pro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Myriad Pro"/>
              </a:rPr>
              <a:t>All activities have a cognitive or decision making element to choosing with multiple targets.  Including dwell click and click and drag access.  Preparation for word or symbol grids access.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Myriad Pro"/>
              </a:rPr>
              <a:t>Assessment of choice making skills with multiple choices.</a:t>
            </a:r>
          </a:p>
          <a:p>
            <a:pPr lvl="0"/>
            <a:endParaRPr lang="en-GB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320480" cy="242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06651" y="2204864"/>
            <a:ext cx="5715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2400" dirty="0">
                <a:latin typeface="Myriad Pro" pitchFamily="34" charset="0"/>
              </a:rPr>
              <a:t>Inclusive </a:t>
            </a:r>
            <a:r>
              <a:rPr lang="en-GB" sz="2400" dirty="0" smtClean="0">
                <a:latin typeface="Myriad Pro" pitchFamily="34" charset="0"/>
              </a:rPr>
              <a:t>Technology</a:t>
            </a:r>
            <a:endParaRPr lang="en-GB" sz="2400" dirty="0">
              <a:latin typeface="Myriad Pro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2400" dirty="0">
                <a:latin typeface="Myriad Pro" pitchFamily="34" charset="0"/>
              </a:rPr>
              <a:t>Riverside Court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2400" dirty="0">
                <a:latin typeface="Myriad Pro" pitchFamily="34" charset="0"/>
              </a:rPr>
              <a:t>Huddersfield Road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2400" dirty="0">
                <a:latin typeface="Myriad Pro" pitchFamily="34" charset="0"/>
              </a:rPr>
              <a:t>Delph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2400" dirty="0">
                <a:latin typeface="Myriad Pro" pitchFamily="34" charset="0"/>
              </a:rPr>
              <a:t>Oldham OL3 5FZ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2400" dirty="0">
                <a:latin typeface="Myriad Pro" pitchFamily="34" charset="0"/>
              </a:rPr>
              <a:t>Tel: 01457 819790</a:t>
            </a:r>
          </a:p>
          <a:p>
            <a:pPr algn="ctr" eaLnBrk="1" hangingPunct="1">
              <a:spcBef>
                <a:spcPct val="50000"/>
              </a:spcBef>
            </a:pPr>
            <a:endParaRPr lang="en-GB" sz="2400" dirty="0">
              <a:latin typeface="Myriad Pro" pitchFamily="34" charset="0"/>
            </a:endParaRPr>
          </a:p>
        </p:txBody>
      </p:sp>
      <p:pic>
        <p:nvPicPr>
          <p:cNvPr id="6" name="Picture 5" descr="\\devserver\Staff shared files\Peter\Misc work stuff\Martin Presentation\top bann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288032"/>
            <a:ext cx="8208912" cy="764704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Myriad Pro"/>
              </a:rPr>
              <a:t>EyeMouse Play </a:t>
            </a:r>
            <a:r>
              <a:rPr lang="en-GB" sz="4000" b="1" dirty="0" smtClean="0">
                <a:latin typeface="Myriad Pro"/>
              </a:rPr>
              <a:t/>
            </a:r>
            <a:br>
              <a:rPr lang="en-GB" sz="4000" b="1" dirty="0" smtClean="0">
                <a:latin typeface="Myriad Pro"/>
              </a:rPr>
            </a:br>
            <a:endParaRPr lang="en-US" sz="2400" dirty="0" smtClean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544087" y="4581128"/>
            <a:ext cx="7558088" cy="953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>
                <a:latin typeface="Myriad Pro"/>
              </a:rPr>
              <a:t>1.   Position</a:t>
            </a:r>
            <a:r>
              <a:rPr lang="en-GB" sz="2400" dirty="0" smtClean="0">
                <a:latin typeface="Myriad Pro"/>
              </a:rPr>
              <a:t> </a:t>
            </a:r>
            <a:r>
              <a:rPr lang="en-GB" sz="2400" dirty="0">
                <a:latin typeface="Myriad Pro"/>
              </a:rPr>
              <a:t>- use the intuitive “glasses” guide to quickly gain optimum positioning for eye gaze</a:t>
            </a:r>
            <a:r>
              <a:rPr lang="en-GB" sz="2400" dirty="0" smtClean="0">
                <a:latin typeface="Myriad Pro"/>
              </a:rPr>
              <a:t>.</a:t>
            </a:r>
            <a:endParaRPr lang="en-GB" sz="2400" dirty="0">
              <a:latin typeface="Myriad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17674"/>
            <a:ext cx="5400600" cy="33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51520" y="4436639"/>
            <a:ext cx="8352928" cy="1291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>
                <a:latin typeface="Myriad Pro"/>
              </a:rPr>
              <a:t>2.   Calibrate</a:t>
            </a:r>
            <a:r>
              <a:rPr lang="en-GB" sz="2400" dirty="0" smtClean="0">
                <a:latin typeface="Myriad Pro"/>
              </a:rPr>
              <a:t> </a:t>
            </a:r>
            <a:r>
              <a:rPr lang="en-GB" sz="2400" dirty="0">
                <a:latin typeface="Myriad Pro"/>
              </a:rPr>
              <a:t>- an easy one point calibration gives great functional </a:t>
            </a:r>
            <a:r>
              <a:rPr lang="en-GB" sz="2400" dirty="0" smtClean="0">
                <a:latin typeface="Myriad Pro"/>
              </a:rPr>
              <a:t>accuracy.  Option to change colours and stimulus</a:t>
            </a:r>
          </a:p>
          <a:p>
            <a:pPr marL="457200" lvl="1" indent="0">
              <a:buNone/>
            </a:pPr>
            <a:endParaRPr lang="en-GB" sz="2400" b="1" dirty="0">
              <a:latin typeface="Myriad Pro" pitchFamily="34" charset="0"/>
            </a:endParaRPr>
          </a:p>
        </p:txBody>
      </p:sp>
      <p:pic>
        <p:nvPicPr>
          <p:cNvPr id="4099" name="Picture 3" descr="D:\calibr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28" y="764704"/>
            <a:ext cx="54150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5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544087" y="4627716"/>
            <a:ext cx="75580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>
                <a:latin typeface="Myriad Pro"/>
              </a:rPr>
              <a:t>3.   Go</a:t>
            </a:r>
            <a:r>
              <a:rPr lang="en-GB" sz="2400" dirty="0" smtClean="0">
                <a:latin typeface="Myriad Pro"/>
              </a:rPr>
              <a:t> - Simply choose the cursor function and dwell settings you want and you are ready to eye gaze!</a:t>
            </a:r>
          </a:p>
          <a:p>
            <a:pPr lvl="1"/>
            <a:endParaRPr lang="en-GB" sz="2000" b="1" dirty="0"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105064" cy="425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0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0891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dirty="0" smtClean="0">
                <a:latin typeface="Myriad Pro" pitchFamily="34" charset="0"/>
              </a:rPr>
              <a:t>With more advanced features if you need them …</a:t>
            </a:r>
            <a:endParaRPr lang="en-US" sz="2800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544087" y="4627716"/>
            <a:ext cx="75580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2000" b="1" dirty="0"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688632" cy="44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5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86320" y="4627716"/>
            <a:ext cx="75580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 smtClean="0">
                <a:latin typeface="Myriad Pro"/>
              </a:rPr>
              <a:t>Optional on screen Access Button gives users the option of selecting the click functions for more independence </a:t>
            </a:r>
          </a:p>
          <a:p>
            <a:pPr lvl="1"/>
            <a:endParaRPr lang="en-GB" sz="2000" b="1" dirty="0"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248472" cy="421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8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5429" y="980728"/>
            <a:ext cx="8219019" cy="4038764"/>
            <a:chOff x="385429" y="980728"/>
            <a:chExt cx="8219019" cy="403876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300" y="980728"/>
              <a:ext cx="7955148" cy="4038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0193470">
              <a:off x="385429" y="2752105"/>
              <a:ext cx="8109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Mouse over	         Single Click        Targeting          Click and Drag           Scrolling           More Mouse + Keyboard</a:t>
              </a:r>
              <a:endPara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9458784">
              <a:off x="6496399" y="2241764"/>
              <a:ext cx="1688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GB" sz="32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Access</a:t>
              </a:r>
              <a:endParaRPr lang="en-GB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8878" y="1871531"/>
            <a:ext cx="7945570" cy="3504615"/>
            <a:chOff x="658878" y="1871531"/>
            <a:chExt cx="7945570" cy="3504615"/>
          </a:xfrm>
        </p:grpSpPr>
        <p:sp>
          <p:nvSpPr>
            <p:cNvPr id="11" name="TextBox 10"/>
            <p:cNvSpPr txBox="1"/>
            <p:nvPr/>
          </p:nvSpPr>
          <p:spPr>
            <a:xfrm>
              <a:off x="658878" y="5068369"/>
              <a:ext cx="7360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Sensory	   Tracking	        Exploration          Turn Taking              Choosing             Communication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58878" y="1871531"/>
              <a:ext cx="7945570" cy="3174668"/>
              <a:chOff x="658878" y="1871531"/>
              <a:chExt cx="7945570" cy="3174668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78" y="1871531"/>
                <a:ext cx="7945570" cy="3174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 rot="19541808">
                <a:off x="6760427" y="2756779"/>
                <a:ext cx="16466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GB" sz="3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Learning</a:t>
                </a:r>
              </a:p>
            </p:txBody>
          </p:sp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56" y="3933056"/>
            <a:ext cx="1029301" cy="1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06" y="3396297"/>
            <a:ext cx="1409368" cy="176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60" y="2905994"/>
            <a:ext cx="1762828" cy="220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7667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000" dirty="0">
              <a:latin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08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000" dirty="0">
                <a:solidFill>
                  <a:srgbClr val="000000"/>
                </a:solidFill>
                <a:latin typeface="Myriad Pro"/>
              </a:rPr>
              <a:t>Inclusive Eye Gaze Learning Curve</a:t>
            </a:r>
          </a:p>
        </p:txBody>
      </p:sp>
    </p:spTree>
    <p:extLst>
      <p:ext uri="{BB962C8B-B14F-4D97-AF65-F5344CB8AC3E}">
        <p14:creationId xmlns:p14="http://schemas.microsoft.com/office/powerpoint/2010/main" val="24514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/>
          </a:bodyPr>
          <a:lstStyle/>
          <a:p>
            <a:pPr marL="0" indent="0"/>
            <a:r>
              <a:rPr lang="en-GB" sz="3600" dirty="0" smtClean="0">
                <a:latin typeface="Myriad Pro"/>
              </a:rPr>
              <a:t>Attention and Looking</a:t>
            </a:r>
            <a:endParaRPr lang="en-GB" sz="3600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079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Myriad Pro"/>
              </a:rPr>
              <a:t>Attention and Looking - 18 </a:t>
            </a:r>
            <a:r>
              <a:rPr lang="en-GB" sz="2400" dirty="0">
                <a:latin typeface="Myriad Pro"/>
              </a:rPr>
              <a:t>carefully graded activities </a:t>
            </a:r>
            <a:r>
              <a:rPr lang="en-GB" sz="2400" dirty="0" smtClean="0">
                <a:latin typeface="Myriad Pro"/>
              </a:rPr>
              <a:t>for use with </a:t>
            </a:r>
            <a:r>
              <a:rPr lang="en-GB" sz="2400" b="1" dirty="0" smtClean="0">
                <a:latin typeface="Myriad Pro"/>
              </a:rPr>
              <a:t>eye gaze devices </a:t>
            </a:r>
            <a:r>
              <a:rPr lang="en-GB" sz="2400" dirty="0" smtClean="0">
                <a:latin typeface="Myriad Pro"/>
              </a:rPr>
              <a:t>and designed </a:t>
            </a:r>
            <a:r>
              <a:rPr lang="en-GB" sz="2400" dirty="0">
                <a:latin typeface="Myriad Pro"/>
              </a:rPr>
              <a:t>to </a:t>
            </a:r>
            <a:r>
              <a:rPr lang="en-GB" sz="2400" b="1" dirty="0">
                <a:latin typeface="Myriad Pro"/>
              </a:rPr>
              <a:t>assess</a:t>
            </a:r>
            <a:r>
              <a:rPr lang="en-GB" sz="2400" dirty="0">
                <a:latin typeface="Myriad Pro"/>
              </a:rPr>
              <a:t> and </a:t>
            </a:r>
            <a:r>
              <a:rPr lang="en-GB" sz="2400" b="1" dirty="0" smtClean="0">
                <a:latin typeface="Myriad Pro"/>
              </a:rPr>
              <a:t>teach</a:t>
            </a:r>
            <a:r>
              <a:rPr lang="en-GB" sz="2400" dirty="0">
                <a:latin typeface="Myriad Pro"/>
              </a:rPr>
              <a:t>:</a:t>
            </a:r>
            <a:endParaRPr lang="en-GB" sz="2400" dirty="0" smtClean="0">
              <a:latin typeface="Myriad Pro"/>
            </a:endParaRP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400" dirty="0" smtClean="0">
                <a:latin typeface="Myriad Pro"/>
              </a:rPr>
              <a:t>attention </a:t>
            </a:r>
            <a:r>
              <a:rPr lang="en-GB" sz="2400" dirty="0">
                <a:latin typeface="Myriad Pro"/>
              </a:rPr>
              <a:t>and looking </a:t>
            </a:r>
            <a:r>
              <a:rPr lang="en-GB" sz="2400" dirty="0" smtClean="0">
                <a:latin typeface="Myriad Pro"/>
              </a:rPr>
              <a:t>skills </a:t>
            </a:r>
          </a:p>
          <a:p>
            <a:r>
              <a:rPr lang="en-GB" sz="2400" dirty="0" smtClean="0">
                <a:latin typeface="Myriad Pro"/>
              </a:rPr>
              <a:t>simple </a:t>
            </a:r>
            <a:r>
              <a:rPr lang="en-GB" sz="2400" dirty="0">
                <a:latin typeface="Myriad Pro"/>
              </a:rPr>
              <a:t>access </a:t>
            </a:r>
            <a:r>
              <a:rPr lang="en-GB" sz="2400" dirty="0" smtClean="0">
                <a:latin typeface="Myriad Pro"/>
              </a:rPr>
              <a:t>skills</a:t>
            </a:r>
          </a:p>
          <a:p>
            <a:r>
              <a:rPr lang="en-GB" sz="2400" dirty="0" smtClean="0">
                <a:latin typeface="Myriad Pro"/>
              </a:rPr>
              <a:t>understanding </a:t>
            </a:r>
            <a:r>
              <a:rPr lang="en-GB" sz="2400" dirty="0">
                <a:latin typeface="Myriad Pro"/>
              </a:rPr>
              <a:t>of eye </a:t>
            </a:r>
            <a:r>
              <a:rPr lang="en-GB" sz="2400" dirty="0" smtClean="0">
                <a:latin typeface="Myriad Pro"/>
              </a:rPr>
              <a:t>control  </a:t>
            </a:r>
          </a:p>
        </p:txBody>
      </p:sp>
      <p:pic>
        <p:nvPicPr>
          <p:cNvPr id="2050" name="Picture 2" descr="Z:\Sandra\Attention and Looking pics\IT EyeGaze USB Box and P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4237385" cy="36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0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726</Words>
  <Application>Microsoft Office PowerPoint</Application>
  <PresentationFormat>On-screen Show (4:3)</PresentationFormat>
  <Paragraphs>137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MyGaze </vt:lpstr>
      <vt:lpstr>EyeMouse Play  </vt:lpstr>
      <vt:lpstr>PowerPoint Presentation</vt:lpstr>
      <vt:lpstr>PowerPoint Presentation</vt:lpstr>
      <vt:lpstr>With more advanced features if you need them …</vt:lpstr>
      <vt:lpstr>PowerPoint Presentation</vt:lpstr>
      <vt:lpstr>PowerPoint Presentation</vt:lpstr>
      <vt:lpstr>Attention and Looking</vt:lpstr>
      <vt:lpstr>Tracking What are you looking at?</vt:lpstr>
      <vt:lpstr>Fixating Are you looking?</vt:lpstr>
      <vt:lpstr>Locating Looking around</vt:lpstr>
      <vt:lpstr>Options</vt:lpstr>
      <vt:lpstr>Analysis</vt:lpstr>
      <vt:lpstr>Exploring and Playing</vt:lpstr>
      <vt:lpstr>Include – Turn Taking</vt:lpstr>
      <vt:lpstr>Eye Gaze – Exploring and Control</vt:lpstr>
      <vt:lpstr>Include – Choice Making</vt:lpstr>
      <vt:lpstr>Choosing and Learning</vt:lpstr>
      <vt:lpstr>Include – Choice Making</vt:lpstr>
      <vt:lpstr>Include – Choice Making</vt:lpstr>
      <vt:lpstr>Include – Choice Making</vt:lpstr>
      <vt:lpstr>PowerPoint Presentation</vt:lpstr>
    </vt:vector>
  </TitlesOfParts>
  <Company>Inclusive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Jamie Munro</cp:lastModifiedBy>
  <cp:revision>43</cp:revision>
  <dcterms:created xsi:type="dcterms:W3CDTF">2008-02-18T16:51:48Z</dcterms:created>
  <dcterms:modified xsi:type="dcterms:W3CDTF">2015-11-13T07:49:09Z</dcterms:modified>
</cp:coreProperties>
</file>