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265" r:id="rId5"/>
    <p:sldId id="290" r:id="rId6"/>
    <p:sldId id="354" r:id="rId7"/>
    <p:sldId id="314" r:id="rId8"/>
    <p:sldId id="293" r:id="rId9"/>
    <p:sldId id="294" r:id="rId10"/>
    <p:sldId id="315" r:id="rId11"/>
    <p:sldId id="342" r:id="rId12"/>
    <p:sldId id="267" r:id="rId13"/>
    <p:sldId id="390" r:id="rId14"/>
    <p:sldId id="278" r:id="rId15"/>
    <p:sldId id="330" r:id="rId16"/>
    <p:sldId id="347" r:id="rId17"/>
    <p:sldId id="332" r:id="rId18"/>
    <p:sldId id="333" r:id="rId19"/>
    <p:sldId id="339" r:id="rId20"/>
    <p:sldId id="344" r:id="rId21"/>
    <p:sldId id="345" r:id="rId22"/>
    <p:sldId id="285" r:id="rId23"/>
    <p:sldId id="307" r:id="rId24"/>
    <p:sldId id="324" r:id="rId25"/>
    <p:sldId id="386" r:id="rId26"/>
    <p:sldId id="323" r:id="rId27"/>
    <p:sldId id="334" r:id="rId28"/>
    <p:sldId id="296" r:id="rId29"/>
    <p:sldId id="318" r:id="rId30"/>
    <p:sldId id="319" r:id="rId31"/>
    <p:sldId id="387" r:id="rId32"/>
    <p:sldId id="335" r:id="rId33"/>
    <p:sldId id="340" r:id="rId34"/>
    <p:sldId id="336" r:id="rId35"/>
    <p:sldId id="388" r:id="rId36"/>
    <p:sldId id="359" r:id="rId37"/>
    <p:sldId id="377" r:id="rId38"/>
    <p:sldId id="376" r:id="rId39"/>
    <p:sldId id="360" r:id="rId40"/>
    <p:sldId id="364" r:id="rId41"/>
    <p:sldId id="368" r:id="rId42"/>
    <p:sldId id="396" r:id="rId43"/>
    <p:sldId id="355" r:id="rId44"/>
    <p:sldId id="363" r:id="rId45"/>
    <p:sldId id="356" r:id="rId46"/>
    <p:sldId id="361" r:id="rId47"/>
    <p:sldId id="362" r:id="rId48"/>
    <p:sldId id="320" r:id="rId49"/>
    <p:sldId id="328" r:id="rId50"/>
    <p:sldId id="329" r:id="rId51"/>
    <p:sldId id="325" r:id="rId52"/>
    <p:sldId id="289" r:id="rId53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117" autoAdjust="0"/>
  </p:normalViewPr>
  <p:slideViewPr>
    <p:cSldViewPr>
      <p:cViewPr varScale="1">
        <p:scale>
          <a:sx n="61" d="100"/>
          <a:sy n="61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899"/>
    </p:cViewPr>
  </p:sorterViewPr>
  <p:notesViewPr>
    <p:cSldViewPr>
      <p:cViewPr varScale="1">
        <p:scale>
          <a:sx n="47" d="100"/>
          <a:sy n="47" d="100"/>
        </p:scale>
        <p:origin x="-2784" y="-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BAB76-D382-40EA-BE68-5A6ECAC7B1D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7F7ED7-7812-4091-8398-D8C296E7B9F1}">
      <dgm:prSet phldrT="[Text]"/>
      <dgm:spPr/>
      <dgm:t>
        <a:bodyPr/>
        <a:lstStyle/>
        <a:p>
          <a:r>
            <a:rPr lang="en-GB" dirty="0"/>
            <a:t>Understand relevant information</a:t>
          </a:r>
        </a:p>
      </dgm:t>
    </dgm:pt>
    <dgm:pt modelId="{96FBE749-5A30-49B4-BD69-C91BF7E10E97}" type="parTrans" cxnId="{ABE42E63-09B6-4032-B660-7E78C9675FD4}">
      <dgm:prSet/>
      <dgm:spPr/>
      <dgm:t>
        <a:bodyPr/>
        <a:lstStyle/>
        <a:p>
          <a:endParaRPr lang="en-GB"/>
        </a:p>
      </dgm:t>
    </dgm:pt>
    <dgm:pt modelId="{9A0BBBAD-1F80-470E-85B3-A04745184ECA}" type="sibTrans" cxnId="{ABE42E63-09B6-4032-B660-7E78C9675FD4}">
      <dgm:prSet/>
      <dgm:spPr/>
      <dgm:t>
        <a:bodyPr/>
        <a:lstStyle/>
        <a:p>
          <a:endParaRPr lang="en-GB"/>
        </a:p>
      </dgm:t>
    </dgm:pt>
    <dgm:pt modelId="{23D1238A-4533-4FFB-82F4-2B1A98405FAF}">
      <dgm:prSet phldrT="[Text]"/>
      <dgm:spPr/>
      <dgm:t>
        <a:bodyPr/>
        <a:lstStyle/>
        <a:p>
          <a:r>
            <a:rPr lang="en-GB" dirty="0"/>
            <a:t>Retain information</a:t>
          </a:r>
        </a:p>
      </dgm:t>
    </dgm:pt>
    <dgm:pt modelId="{DC9C58E8-C1E3-4362-9A56-2EFC53BD54E9}" type="parTrans" cxnId="{B3B3B430-1CEF-4901-A577-723552F7CA5F}">
      <dgm:prSet/>
      <dgm:spPr/>
      <dgm:t>
        <a:bodyPr/>
        <a:lstStyle/>
        <a:p>
          <a:endParaRPr lang="en-GB"/>
        </a:p>
      </dgm:t>
    </dgm:pt>
    <dgm:pt modelId="{6F5DC3B4-293E-449E-B80A-16AC9235EF04}" type="sibTrans" cxnId="{B3B3B430-1CEF-4901-A577-723552F7CA5F}">
      <dgm:prSet/>
      <dgm:spPr/>
      <dgm:t>
        <a:bodyPr/>
        <a:lstStyle/>
        <a:p>
          <a:endParaRPr lang="en-GB"/>
        </a:p>
      </dgm:t>
    </dgm:pt>
    <dgm:pt modelId="{D80F5792-B26E-4BCB-8B94-38C3B5FD1E1C}">
      <dgm:prSet phldrT="[Text]"/>
      <dgm:spPr/>
      <dgm:t>
        <a:bodyPr/>
        <a:lstStyle/>
        <a:p>
          <a:r>
            <a:rPr lang="en-GB" dirty="0"/>
            <a:t>Weigh up the information</a:t>
          </a:r>
        </a:p>
      </dgm:t>
    </dgm:pt>
    <dgm:pt modelId="{6BCD12D3-5AEE-4DBA-A025-03776A538D76}" type="parTrans" cxnId="{41F50CE9-9DAC-4F21-909D-CA371DA7B4DB}">
      <dgm:prSet/>
      <dgm:spPr/>
      <dgm:t>
        <a:bodyPr/>
        <a:lstStyle/>
        <a:p>
          <a:endParaRPr lang="en-GB"/>
        </a:p>
      </dgm:t>
    </dgm:pt>
    <dgm:pt modelId="{380EBC81-4549-4CA3-B75C-11BB9A89F0B0}" type="sibTrans" cxnId="{41F50CE9-9DAC-4F21-909D-CA371DA7B4DB}">
      <dgm:prSet/>
      <dgm:spPr/>
      <dgm:t>
        <a:bodyPr/>
        <a:lstStyle/>
        <a:p>
          <a:endParaRPr lang="en-GB"/>
        </a:p>
      </dgm:t>
    </dgm:pt>
    <dgm:pt modelId="{96334DB1-A927-4A7D-9EF9-2415AC0C0272}">
      <dgm:prSet phldrT="[Text]"/>
      <dgm:spPr/>
      <dgm:t>
        <a:bodyPr/>
        <a:lstStyle/>
        <a:p>
          <a:r>
            <a:rPr lang="en-GB" dirty="0"/>
            <a:t>Communicate his views, wishes and feelings</a:t>
          </a:r>
        </a:p>
      </dgm:t>
    </dgm:pt>
    <dgm:pt modelId="{880994C6-A647-4EB9-852F-31E72A9DD2A0}" type="parTrans" cxnId="{9445EB22-7CCE-4429-82AB-AA8CE13CF188}">
      <dgm:prSet/>
      <dgm:spPr/>
      <dgm:t>
        <a:bodyPr/>
        <a:lstStyle/>
        <a:p>
          <a:endParaRPr lang="en-GB"/>
        </a:p>
      </dgm:t>
    </dgm:pt>
    <dgm:pt modelId="{9F693888-F3A8-4C66-9111-C5B5BBA2D363}" type="sibTrans" cxnId="{9445EB22-7CCE-4429-82AB-AA8CE13CF188}">
      <dgm:prSet/>
      <dgm:spPr/>
      <dgm:t>
        <a:bodyPr/>
        <a:lstStyle/>
        <a:p>
          <a:endParaRPr lang="en-GB"/>
        </a:p>
      </dgm:t>
    </dgm:pt>
    <dgm:pt modelId="{93BC843C-E0E7-4E58-BF16-D2F90E54A4AC}" type="pres">
      <dgm:prSet presAssocID="{57EBAB76-D382-40EA-BE68-5A6ECAC7B1D8}" presName="matrix" presStyleCnt="0">
        <dgm:presLayoutVars>
          <dgm:chMax val="1"/>
          <dgm:dir/>
          <dgm:resizeHandles val="exact"/>
        </dgm:presLayoutVars>
      </dgm:prSet>
      <dgm:spPr/>
    </dgm:pt>
    <dgm:pt modelId="{AEB7E798-91D9-4FF6-B39D-1D16A3F63112}" type="pres">
      <dgm:prSet presAssocID="{57EBAB76-D382-40EA-BE68-5A6ECAC7B1D8}" presName="diamond" presStyleLbl="bgShp" presStyleIdx="0" presStyleCnt="1"/>
      <dgm:spPr/>
    </dgm:pt>
    <dgm:pt modelId="{2FC7E594-4D2F-41E3-8FB2-5F60F40F52E3}" type="pres">
      <dgm:prSet presAssocID="{57EBAB76-D382-40EA-BE68-5A6ECAC7B1D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47806AB-D42D-4723-843A-07F7BA3F8C69}" type="pres">
      <dgm:prSet presAssocID="{57EBAB76-D382-40EA-BE68-5A6ECAC7B1D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05F6694-A17B-4FC7-AAF7-920D48B7BC5D}" type="pres">
      <dgm:prSet presAssocID="{57EBAB76-D382-40EA-BE68-5A6ECAC7B1D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39EF9EC-6580-429B-BF55-FB6285F020E9}" type="pres">
      <dgm:prSet presAssocID="{57EBAB76-D382-40EA-BE68-5A6ECAC7B1D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445EB22-7CCE-4429-82AB-AA8CE13CF188}" srcId="{57EBAB76-D382-40EA-BE68-5A6ECAC7B1D8}" destId="{96334DB1-A927-4A7D-9EF9-2415AC0C0272}" srcOrd="3" destOrd="0" parTransId="{880994C6-A647-4EB9-852F-31E72A9DD2A0}" sibTransId="{9F693888-F3A8-4C66-9111-C5B5BBA2D363}"/>
    <dgm:cxn modelId="{A140312F-E660-4484-A132-AD174318060D}" type="presOf" srcId="{23D1238A-4533-4FFB-82F4-2B1A98405FAF}" destId="{247806AB-D42D-4723-843A-07F7BA3F8C69}" srcOrd="0" destOrd="0" presId="urn:microsoft.com/office/officeart/2005/8/layout/matrix3"/>
    <dgm:cxn modelId="{B3B3B430-1CEF-4901-A577-723552F7CA5F}" srcId="{57EBAB76-D382-40EA-BE68-5A6ECAC7B1D8}" destId="{23D1238A-4533-4FFB-82F4-2B1A98405FAF}" srcOrd="1" destOrd="0" parTransId="{DC9C58E8-C1E3-4362-9A56-2EFC53BD54E9}" sibTransId="{6F5DC3B4-293E-449E-B80A-16AC9235EF04}"/>
    <dgm:cxn modelId="{ABE42E63-09B6-4032-B660-7E78C9675FD4}" srcId="{57EBAB76-D382-40EA-BE68-5A6ECAC7B1D8}" destId="{C87F7ED7-7812-4091-8398-D8C296E7B9F1}" srcOrd="0" destOrd="0" parTransId="{96FBE749-5A30-49B4-BD69-C91BF7E10E97}" sibTransId="{9A0BBBAD-1F80-470E-85B3-A04745184ECA}"/>
    <dgm:cxn modelId="{D096426D-1C58-4B69-8740-1CE6439DC967}" type="presOf" srcId="{57EBAB76-D382-40EA-BE68-5A6ECAC7B1D8}" destId="{93BC843C-E0E7-4E58-BF16-D2F90E54A4AC}" srcOrd="0" destOrd="0" presId="urn:microsoft.com/office/officeart/2005/8/layout/matrix3"/>
    <dgm:cxn modelId="{594A1ECB-2F83-4C04-9BD9-CB576DCA6460}" type="presOf" srcId="{96334DB1-A927-4A7D-9EF9-2415AC0C0272}" destId="{C39EF9EC-6580-429B-BF55-FB6285F020E9}" srcOrd="0" destOrd="0" presId="urn:microsoft.com/office/officeart/2005/8/layout/matrix3"/>
    <dgm:cxn modelId="{F6725EE4-A69A-49E1-8485-D9BBC272D84E}" type="presOf" srcId="{D80F5792-B26E-4BCB-8B94-38C3B5FD1E1C}" destId="{D05F6694-A17B-4FC7-AAF7-920D48B7BC5D}" srcOrd="0" destOrd="0" presId="urn:microsoft.com/office/officeart/2005/8/layout/matrix3"/>
    <dgm:cxn modelId="{41F50CE9-9DAC-4F21-909D-CA371DA7B4DB}" srcId="{57EBAB76-D382-40EA-BE68-5A6ECAC7B1D8}" destId="{D80F5792-B26E-4BCB-8B94-38C3B5FD1E1C}" srcOrd="2" destOrd="0" parTransId="{6BCD12D3-5AEE-4DBA-A025-03776A538D76}" sibTransId="{380EBC81-4549-4CA3-B75C-11BB9A89F0B0}"/>
    <dgm:cxn modelId="{3FBEBAF8-8ED3-41E3-B9F3-ADD6B47CCB60}" type="presOf" srcId="{C87F7ED7-7812-4091-8398-D8C296E7B9F1}" destId="{2FC7E594-4D2F-41E3-8FB2-5F60F40F52E3}" srcOrd="0" destOrd="0" presId="urn:microsoft.com/office/officeart/2005/8/layout/matrix3"/>
    <dgm:cxn modelId="{404FBB94-C7F3-45EA-8CC6-FC5604AF66B2}" type="presParOf" srcId="{93BC843C-E0E7-4E58-BF16-D2F90E54A4AC}" destId="{AEB7E798-91D9-4FF6-B39D-1D16A3F63112}" srcOrd="0" destOrd="0" presId="urn:microsoft.com/office/officeart/2005/8/layout/matrix3"/>
    <dgm:cxn modelId="{ECA0DEA9-8578-41E2-8A8A-DD32F02BB014}" type="presParOf" srcId="{93BC843C-E0E7-4E58-BF16-D2F90E54A4AC}" destId="{2FC7E594-4D2F-41E3-8FB2-5F60F40F52E3}" srcOrd="1" destOrd="0" presId="urn:microsoft.com/office/officeart/2005/8/layout/matrix3"/>
    <dgm:cxn modelId="{6BD59270-A0CF-4E21-B258-BC7EA3A8165B}" type="presParOf" srcId="{93BC843C-E0E7-4E58-BF16-D2F90E54A4AC}" destId="{247806AB-D42D-4723-843A-07F7BA3F8C69}" srcOrd="2" destOrd="0" presId="urn:microsoft.com/office/officeart/2005/8/layout/matrix3"/>
    <dgm:cxn modelId="{BF5A7ED5-783B-4A18-B179-98C8EA0D6040}" type="presParOf" srcId="{93BC843C-E0E7-4E58-BF16-D2F90E54A4AC}" destId="{D05F6694-A17B-4FC7-AAF7-920D48B7BC5D}" srcOrd="3" destOrd="0" presId="urn:microsoft.com/office/officeart/2005/8/layout/matrix3"/>
    <dgm:cxn modelId="{75CA4FF8-278F-4AF9-8B37-E5667D26D80E}" type="presParOf" srcId="{93BC843C-E0E7-4E58-BF16-D2F90E54A4AC}" destId="{C39EF9EC-6580-429B-BF55-FB6285F020E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7E798-91D9-4FF6-B39D-1D16A3F63112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7E594-4D2F-41E3-8FB2-5F60F40F52E3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Understand relevant information</a:t>
          </a:r>
        </a:p>
      </dsp:txBody>
      <dsp:txXfrm>
        <a:off x="2367950" y="516132"/>
        <a:ext cx="1592793" cy="1592793"/>
      </dsp:txXfrm>
    </dsp:sp>
    <dsp:sp modelId="{247806AB-D42D-4723-843A-07F7BA3F8C69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Retain information</a:t>
          </a:r>
        </a:p>
      </dsp:txBody>
      <dsp:txXfrm>
        <a:off x="4268855" y="516132"/>
        <a:ext cx="1592793" cy="1592793"/>
      </dsp:txXfrm>
    </dsp:sp>
    <dsp:sp modelId="{D05F6694-A17B-4FC7-AAF7-920D48B7BC5D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Weigh up the information</a:t>
          </a:r>
        </a:p>
      </dsp:txBody>
      <dsp:txXfrm>
        <a:off x="2367950" y="2417036"/>
        <a:ext cx="1592793" cy="1592793"/>
      </dsp:txXfrm>
    </dsp:sp>
    <dsp:sp modelId="{C39EF9EC-6580-429B-BF55-FB6285F020E9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Communicate his views, wishes and feelings</a:t>
          </a:r>
        </a:p>
      </dsp:txBody>
      <dsp:txXfrm>
        <a:off x="4268855" y="2417036"/>
        <a:ext cx="1592793" cy="159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r">
              <a:defRPr sz="1200"/>
            </a:lvl1pPr>
          </a:lstStyle>
          <a:p>
            <a:fld id="{A5A5F7E6-0E46-4F4E-9E1A-6C6A149B4870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0142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0142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r">
              <a:defRPr sz="1200"/>
            </a:lvl1pPr>
          </a:lstStyle>
          <a:p>
            <a:fld id="{46D89DCA-8622-45FE-A84D-7B9C2B332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6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r">
              <a:defRPr sz="1200"/>
            </a:lvl1pPr>
          </a:lstStyle>
          <a:p>
            <a:fld id="{FECCC87B-AB71-4056-B895-33C589BDEC6C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49300"/>
            <a:ext cx="5005387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6" tIns="45848" rIns="91696" bIns="4584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9"/>
            <a:ext cx="5505450" cy="4501277"/>
          </a:xfrm>
          <a:prstGeom prst="rect">
            <a:avLst/>
          </a:prstGeom>
        </p:spPr>
        <p:txBody>
          <a:bodyPr vert="horz" lIns="91696" tIns="45848" rIns="91696" bIns="458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0142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0142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r">
              <a:defRPr sz="1200"/>
            </a:lvl1pPr>
          </a:lstStyle>
          <a:p>
            <a:fld id="{16426CF4-C93C-4310-98D1-F4947A791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2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026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50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Talking Mats came about from a research project conducted by Joan Murphy in 1998 with people with cerebral palsy who were using hi-tech communication aids. The research looked at the peer interactions between people who use communication aids in a residential unit. When feeding back to users </a:t>
            </a:r>
            <a:r>
              <a:rPr lang="en-GB" dirty="0">
                <a:solidFill>
                  <a:srgbClr val="FF0000"/>
                </a:solidFill>
              </a:rPr>
              <a:t>about the research and its findings, </a:t>
            </a:r>
            <a:r>
              <a:rPr lang="en-GB" dirty="0"/>
              <a:t>Joan found they didn’t have the vocabulary they needed in their systems, or the ability to express their views. </a:t>
            </a:r>
            <a:r>
              <a:rPr lang="en-GB" baseline="0" dirty="0"/>
              <a:t> She came up with the idea of a visual framework which allowed people to reflect, change their minds and express their views.  </a:t>
            </a:r>
            <a:r>
              <a:rPr lang="en-GB" dirty="0"/>
              <a:t>From here Talking Mats developed.</a:t>
            </a:r>
          </a:p>
          <a:p>
            <a:pPr>
              <a:defRPr/>
            </a:pPr>
            <a:r>
              <a:rPr lang="en-GB" dirty="0"/>
              <a:t> </a:t>
            </a:r>
          </a:p>
          <a:p>
            <a:pPr>
              <a:defRPr/>
            </a:pPr>
            <a:r>
              <a:rPr lang="en-GB" dirty="0"/>
              <a:t>Talking Mats has been researched  with people with a variety of communication difficulties:</a:t>
            </a:r>
          </a:p>
          <a:p>
            <a:pPr lvl="1">
              <a:defRPr/>
            </a:pPr>
            <a:r>
              <a:rPr lang="en-GB" b="1" dirty="0"/>
              <a:t>Quality of life</a:t>
            </a:r>
            <a:r>
              <a:rPr lang="en-GB" b="1" baseline="0" dirty="0"/>
              <a:t> projects </a:t>
            </a:r>
          </a:p>
          <a:p>
            <a:pPr lvl="1">
              <a:defRPr/>
            </a:pPr>
            <a:r>
              <a:rPr lang="en-GB" dirty="0"/>
              <a:t>People following stroke </a:t>
            </a:r>
          </a:p>
          <a:p>
            <a:pPr lvl="1">
              <a:defRPr/>
            </a:pPr>
            <a:r>
              <a:rPr lang="en-GB" dirty="0"/>
              <a:t>People with Motor</a:t>
            </a:r>
            <a:r>
              <a:rPr lang="en-GB" baseline="0" dirty="0"/>
              <a:t> </a:t>
            </a:r>
            <a:r>
              <a:rPr lang="en-GB" dirty="0"/>
              <a:t>Neurone Disease (Known</a:t>
            </a:r>
            <a:r>
              <a:rPr lang="en-GB" baseline="0" dirty="0"/>
              <a:t> as ALS in the States – Amyotrophic Lateral Sclerosis)</a:t>
            </a:r>
            <a:endParaRPr lang="en-GB" dirty="0"/>
          </a:p>
          <a:p>
            <a:pPr lvl="1">
              <a:defRPr/>
            </a:pPr>
            <a:r>
              <a:rPr lang="en-GB" b="1" dirty="0"/>
              <a:t>Life planning project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GB" dirty="0"/>
              <a:t>People with a learning disability </a:t>
            </a:r>
          </a:p>
          <a:p>
            <a:pPr lvl="1">
              <a:defRPr/>
            </a:pPr>
            <a:r>
              <a:rPr lang="en-GB" b="1" dirty="0"/>
              <a:t>Well being </a:t>
            </a:r>
          </a:p>
          <a:p>
            <a:pPr lvl="1">
              <a:defRPr/>
            </a:pPr>
            <a:r>
              <a:rPr lang="en-GB" dirty="0"/>
              <a:t>Older people and people with dementia </a:t>
            </a:r>
          </a:p>
          <a:p>
            <a:pPr lvl="1">
              <a:defRPr/>
            </a:pPr>
            <a:r>
              <a:rPr lang="en-GB" dirty="0"/>
              <a:t>Children with emotional and behavioural difficulties </a:t>
            </a:r>
          </a:p>
          <a:p>
            <a:pPr>
              <a:defRPr/>
            </a:pPr>
            <a:r>
              <a:rPr lang="en-GB" dirty="0"/>
              <a:t> </a:t>
            </a:r>
          </a:p>
          <a:p>
            <a:pPr>
              <a:defRPr/>
            </a:pPr>
            <a:r>
              <a:rPr lang="en-GB" dirty="0"/>
              <a:t>Research conducted at the Talking Mats Centre has included using mats to : </a:t>
            </a:r>
          </a:p>
          <a:p>
            <a:pPr lvl="1">
              <a:defRPr/>
            </a:pPr>
            <a:r>
              <a:rPr lang="en-GB" dirty="0"/>
              <a:t>Find out individual views </a:t>
            </a:r>
          </a:p>
          <a:p>
            <a:pPr lvl="1">
              <a:defRPr/>
            </a:pPr>
            <a:r>
              <a:rPr lang="en-GB" dirty="0"/>
              <a:t>Share views and perspectives on a topic. 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If people want to get the research papers tell</a:t>
            </a:r>
            <a:r>
              <a:rPr lang="en-GB" baseline="0" dirty="0"/>
              <a:t> them to go to http://www.talkingmats.com/projects/ 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Effectiveness studies evidenced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dirty="0"/>
              <a:t>Talking Mats both improves the quantity and quality of information when used with people with learning disability and dementia.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dirty="0"/>
              <a:t>Who</a:t>
            </a:r>
            <a:r>
              <a:rPr lang="en-GB" baseline="0" dirty="0"/>
              <a:t> </a:t>
            </a:r>
            <a:r>
              <a:rPr lang="en-GB" dirty="0"/>
              <a:t>can and who can not use Talking Mats</a:t>
            </a:r>
          </a:p>
          <a:p>
            <a:pPr lvl="1">
              <a:defRPr/>
            </a:pPr>
            <a:r>
              <a:rPr lang="en-GB" dirty="0"/>
              <a:t> </a:t>
            </a:r>
          </a:p>
          <a:p>
            <a:pPr lvl="1">
              <a:defRPr/>
            </a:pPr>
            <a:r>
              <a:rPr lang="en-GB" dirty="0"/>
              <a:t>All the research is listed on the web site and people should contact the centre if they wish to follow it up.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60C6-1F15-4A36-930F-85D83B4C416E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62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67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53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960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60C6-1F15-4A36-930F-85D83B4C416E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00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60C6-1F15-4A36-930F-85D83B4C416E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94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00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30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68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7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499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254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10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50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41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12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86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98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60C6-1F15-4A36-930F-85D83B4C41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01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60C6-1F15-4A36-930F-85D83B4C416E}" type="slidenum">
              <a:rPr lang="en-GB" smtClean="0"/>
              <a:t>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88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26CF4-C93C-4310-98D1-F4947A7913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49300"/>
            <a:ext cx="5005387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60C6-1F15-4A36-930F-85D83B4C41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52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9288" y="1250950"/>
            <a:ext cx="3043237" cy="2282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1" y="4073837"/>
            <a:ext cx="5763518" cy="61295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791A7-127C-4D15-81EC-28E771815050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1819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5030" indent="-286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6200" indent="-2292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4681" indent="-2292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3161" indent="-2292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90B8F9-2BDC-4250-9E22-99AEA4B621E5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632"/>
            <a:ext cx="2135520" cy="4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0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8D10B1-818E-49CD-BEDA-E0BBE82A6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04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8D10B1-818E-49CD-BEDA-E0BBE82A6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5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8D10B1-818E-49CD-BEDA-E0BBE82A6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3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8D10B1-818E-49CD-BEDA-E0BBE82A6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2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8D10B1-818E-49CD-BEDA-E0BBE82A6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8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8D10B1-818E-49CD-BEDA-E0BBE82A6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05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8D10B1-818E-49CD-BEDA-E0BBE82A6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8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03848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0F8D10B1-818E-49CD-BEDA-E0BBE82A6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8D10B1-818E-49CD-BEDA-E0BBE82A6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7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8D10B1-818E-49CD-BEDA-E0BBE82A6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31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©Talking Mats Ltd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77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uyoTzEz0y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tiff"/><Relationship Id="rId4" Type="http://schemas.openxmlformats.org/officeDocument/2006/relationships/hyperlink" Target="http://www.talkingmats.com/project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kingmats.com/projects/research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iff"/><Relationship Id="rId3" Type="http://schemas.openxmlformats.org/officeDocument/2006/relationships/image" Target="../media/image39.png"/><Relationship Id="rId7" Type="http://schemas.openxmlformats.org/officeDocument/2006/relationships/image" Target="../media/image4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hyperlink" Target="https://www.talkingmats.com/shop" TargetMode="External"/><Relationship Id="rId5" Type="http://schemas.openxmlformats.org/officeDocument/2006/relationships/image" Target="../media/image41.png"/><Relationship Id="rId10" Type="http://schemas.openxmlformats.org/officeDocument/2006/relationships/image" Target="../media/image46.tiff"/><Relationship Id="rId4" Type="http://schemas.openxmlformats.org/officeDocument/2006/relationships/image" Target="../media/image40.png"/><Relationship Id="rId9" Type="http://schemas.openxmlformats.org/officeDocument/2006/relationships/image" Target="../media/image4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7" Type="http://schemas.openxmlformats.org/officeDocument/2006/relationships/image" Target="../media/image66.tiff"/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tiff"/><Relationship Id="rId5" Type="http://schemas.openxmlformats.org/officeDocument/2006/relationships/image" Target="../media/image64.tiff"/><Relationship Id="rId4" Type="http://schemas.openxmlformats.org/officeDocument/2006/relationships/image" Target="../media/image63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tiff"/><Relationship Id="rId3" Type="http://schemas.openxmlformats.org/officeDocument/2006/relationships/image" Target="../media/image67.tiff"/><Relationship Id="rId7" Type="http://schemas.openxmlformats.org/officeDocument/2006/relationships/image" Target="../media/image7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tiff"/><Relationship Id="rId5" Type="http://schemas.openxmlformats.org/officeDocument/2006/relationships/image" Target="../media/image69.tiff"/><Relationship Id="rId4" Type="http://schemas.openxmlformats.org/officeDocument/2006/relationships/image" Target="../media/image68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kingmats.com/trainin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aer7v4fyFU&amp;t=22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iff"/><Relationship Id="rId2" Type="http://schemas.openxmlformats.org/officeDocument/2006/relationships/image" Target="../media/image76.tif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www.sldo.ac.uk/projects/research-voic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://www.careopinion.org.uk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s://www.talkingmats.com/studentsupervision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if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tiff"/><Relationship Id="rId4" Type="http://schemas.openxmlformats.org/officeDocument/2006/relationships/image" Target="../media/image87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iff"/><Relationship Id="rId2" Type="http://schemas.openxmlformats.org/officeDocument/2006/relationships/image" Target="../media/image8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tiff"/><Relationship Id="rId5" Type="http://schemas.openxmlformats.org/officeDocument/2006/relationships/image" Target="../media/image92.tiff"/><Relationship Id="rId4" Type="http://schemas.openxmlformats.org/officeDocument/2006/relationships/image" Target="../media/image91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hyperlink" Target="https://www.talkingmats.com/projects/free-stuff-communication-disabili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alkingmats.com/projects/free-stuff-communication-disability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tif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edz.bib.uni-mannheim.de/daten/edz-k/gdj/15/lundy_model_child_participation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hyperlink" Target="mailto:joan@talkingmats.com" TargetMode="External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lkingmats.com/research-consultancy/" TargetMode="External"/><Relationship Id="rId5" Type="http://schemas.openxmlformats.org/officeDocument/2006/relationships/hyperlink" Target="http://www.talkingmats.com/category/blog/" TargetMode="External"/><Relationship Id="rId4" Type="http://schemas.openxmlformats.org/officeDocument/2006/relationships/hyperlink" Target="http://www.talkingmats.com/research-consultancy/free-stuff-communication-disabilit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300" y="692696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What’s new in Talking Mats?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2856" y="3356992"/>
            <a:ext cx="4136840" cy="2096702"/>
          </a:xfrm>
        </p:spPr>
        <p:txBody>
          <a:bodyPr>
            <a:normAutofit/>
          </a:bodyPr>
          <a:lstStyle/>
          <a:p>
            <a:r>
              <a:rPr lang="en-GB" dirty="0"/>
              <a:t>Dr Joan Murphy</a:t>
            </a:r>
          </a:p>
          <a:p>
            <a:r>
              <a:rPr lang="en-GB" dirty="0"/>
              <a:t>AAC Study Day Oxford</a:t>
            </a:r>
          </a:p>
          <a:p>
            <a:r>
              <a:rPr lang="en-GB" dirty="0"/>
              <a:t>June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2" y="5256154"/>
            <a:ext cx="1603089" cy="1275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66778"/>
            <a:ext cx="2014344" cy="15107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36" y="5187581"/>
            <a:ext cx="2016224" cy="134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96" y="3117156"/>
            <a:ext cx="1752004" cy="175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16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388" y="401697"/>
            <a:ext cx="4293441" cy="82337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AU" sz="4000" b="1" dirty="0"/>
              <a:t>Using Talking Mats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131840" y="1196752"/>
            <a:ext cx="2496922" cy="511256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170752" lvl="1" indent="0" eaLnBrk="1" hangingPunct="1">
              <a:lnSpc>
                <a:spcPct val="140000"/>
              </a:lnSpc>
              <a:buNone/>
            </a:pPr>
            <a:r>
              <a:rPr lang="en-AU" sz="19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Health workers </a:t>
            </a:r>
          </a:p>
          <a:p>
            <a:pPr marL="170752" lvl="1" indent="0" eaLnBrk="1" hangingPunct="1">
              <a:lnSpc>
                <a:spcPct val="140000"/>
              </a:lnSpc>
              <a:buNone/>
            </a:pPr>
            <a:r>
              <a:rPr lang="en-AU" sz="19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Education workers</a:t>
            </a:r>
          </a:p>
          <a:p>
            <a:pPr marL="170752" lvl="1" indent="0" eaLnBrk="1" hangingPunct="1">
              <a:lnSpc>
                <a:spcPct val="140000"/>
              </a:lnSpc>
              <a:buNone/>
            </a:pPr>
            <a:r>
              <a:rPr lang="en-AU" sz="19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Social Care workers</a:t>
            </a:r>
          </a:p>
          <a:p>
            <a:pPr marL="170752" lvl="1" indent="0" eaLnBrk="1" hangingPunct="1">
              <a:lnSpc>
                <a:spcPct val="140000"/>
              </a:lnSpc>
              <a:buNone/>
            </a:pPr>
            <a:r>
              <a:rPr lang="en-AU" sz="19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Family members</a:t>
            </a:r>
          </a:p>
          <a:p>
            <a:pPr marL="170752" lvl="1" indent="0" eaLnBrk="1" hangingPunct="1">
              <a:lnSpc>
                <a:spcPct val="140000"/>
              </a:lnSpc>
              <a:buNone/>
            </a:pPr>
            <a:r>
              <a:rPr lang="en-AU" sz="19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Carers</a:t>
            </a:r>
          </a:p>
          <a:p>
            <a:pPr marL="170752" lvl="1" indent="0" eaLnBrk="1" hangingPunct="1">
              <a:lnSpc>
                <a:spcPct val="140000"/>
              </a:lnSpc>
              <a:buNone/>
            </a:pPr>
            <a:r>
              <a:rPr lang="en-AU" sz="19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Voluntary agencies</a:t>
            </a:r>
          </a:p>
          <a:p>
            <a:pPr marL="170752" lvl="1" indent="0" eaLnBrk="1" hangingPunct="1">
              <a:lnSpc>
                <a:spcPct val="140000"/>
              </a:lnSpc>
              <a:buNone/>
            </a:pPr>
            <a:r>
              <a:rPr lang="en-AU" sz="19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Advocacy workers</a:t>
            </a:r>
            <a:r>
              <a:rPr lang="en-AU" sz="19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170752" lvl="1" indent="0" eaLnBrk="1" hangingPunct="1">
              <a:lnSpc>
                <a:spcPct val="140000"/>
              </a:lnSpc>
              <a:buNone/>
            </a:pPr>
            <a:r>
              <a:rPr lang="en-AU" sz="1900" dirty="0">
                <a:latin typeface="Arial" pitchFamily="34" charset="0"/>
                <a:cs typeface="Arial" pitchFamily="34" charset="0"/>
              </a:rPr>
              <a:t>Police</a:t>
            </a:r>
          </a:p>
          <a:p>
            <a:pPr marL="170752" lvl="1" indent="0" eaLnBrk="1" hangingPunct="1">
              <a:lnSpc>
                <a:spcPct val="140000"/>
              </a:lnSpc>
              <a:buNone/>
            </a:pPr>
            <a:r>
              <a:rPr lang="en-AU" sz="1900" dirty="0">
                <a:latin typeface="Arial" pitchFamily="34" charset="0"/>
                <a:cs typeface="Arial" pitchFamily="34" charset="0"/>
              </a:rPr>
              <a:t>Lawyers</a:t>
            </a:r>
          </a:p>
          <a:p>
            <a:pPr marL="170752" lvl="1" indent="0" eaLnBrk="1" hangingPunct="1">
              <a:lnSpc>
                <a:spcPct val="140000"/>
              </a:lnSpc>
              <a:buNone/>
            </a:pPr>
            <a:r>
              <a:rPr lang="en-AU" sz="1900" dirty="0">
                <a:latin typeface="Arial" pitchFamily="34" charset="0"/>
                <a:cs typeface="Arial" pitchFamily="34" charset="0"/>
              </a:rPr>
              <a:t>Careers advisors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350" y="1340768"/>
            <a:ext cx="2755685" cy="33916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People with: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Learning Disabilities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Cerebral Palsy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Aphasia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Dementia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MND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Autism Spectrum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Additional support needs 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Aged care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755239" y="1340768"/>
            <a:ext cx="3234275" cy="42734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7313" lvl="1">
              <a:lnSpc>
                <a:spcPct val="130000"/>
              </a:lnSpc>
            </a:pPr>
            <a:r>
              <a:rPr lang="en-AU" sz="1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Encouraging interaction</a:t>
            </a:r>
          </a:p>
          <a:p>
            <a:pPr marL="87313" lvl="1">
              <a:lnSpc>
                <a:spcPct val="130000"/>
              </a:lnSpc>
            </a:pPr>
            <a:r>
              <a:rPr lang="en-AU" sz="1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Planning activities</a:t>
            </a:r>
          </a:p>
          <a:p>
            <a:pPr marL="87313" lvl="1">
              <a:lnSpc>
                <a:spcPct val="130000"/>
              </a:lnSpc>
            </a:pPr>
            <a:r>
              <a:rPr lang="en-AU" sz="1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Developing relationships</a:t>
            </a:r>
          </a:p>
          <a:p>
            <a:pPr marL="87313" lvl="1">
              <a:lnSpc>
                <a:spcPct val="130000"/>
              </a:lnSpc>
            </a:pPr>
            <a:r>
              <a:rPr lang="en-AU" sz="1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Goal setting</a:t>
            </a:r>
          </a:p>
          <a:p>
            <a:pPr marL="87313" lvl="1">
              <a:lnSpc>
                <a:spcPct val="130000"/>
              </a:lnSpc>
            </a:pPr>
            <a:r>
              <a:rPr lang="en-AU" sz="1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Self management</a:t>
            </a:r>
          </a:p>
          <a:p>
            <a:pPr marL="87313" lvl="1">
              <a:lnSpc>
                <a:spcPct val="130000"/>
              </a:lnSpc>
            </a:pPr>
            <a:r>
              <a:rPr lang="en-AU" sz="1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Determine outcome measures</a:t>
            </a:r>
          </a:p>
          <a:p>
            <a:pPr marL="87313" lvl="1">
              <a:lnSpc>
                <a:spcPct val="130000"/>
              </a:lnSpc>
            </a:pPr>
            <a:r>
              <a:rPr lang="en-AU" sz="1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Plan communication passport</a:t>
            </a:r>
          </a:p>
          <a:p>
            <a:pPr marL="87313" lvl="1">
              <a:lnSpc>
                <a:spcPct val="130000"/>
              </a:lnSpc>
            </a:pPr>
            <a:r>
              <a:rPr lang="en-AU" sz="1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Service Evaluation</a:t>
            </a:r>
          </a:p>
          <a:p>
            <a:pPr marL="87313" lvl="1">
              <a:lnSpc>
                <a:spcPct val="130000"/>
              </a:lnSpc>
            </a:pPr>
            <a:endParaRPr lang="en-AU" sz="19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30315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Why does Talking Mats work?</a:t>
            </a:r>
            <a:br>
              <a:rPr lang="en-GB" altLang="en-US" sz="3300" dirty="0"/>
            </a:br>
            <a:endParaRPr lang="en-GB" altLang="en-US" sz="3300" dirty="0"/>
          </a:p>
        </p:txBody>
      </p:sp>
      <p:sp>
        <p:nvSpPr>
          <p:cNvPr id="7171" name="Content Placeholder 3"/>
          <p:cNvSpPr>
            <a:spLocks noGrp="1"/>
          </p:cNvSpPr>
          <p:nvPr>
            <p:ph sz="half" idx="2"/>
          </p:nvPr>
        </p:nvSpPr>
        <p:spPr>
          <a:xfrm>
            <a:off x="3419872" y="1196752"/>
            <a:ext cx="5040560" cy="3671634"/>
          </a:xfrm>
        </p:spPr>
        <p:txBody>
          <a:bodyPr>
            <a:noAutofit/>
          </a:bodyPr>
          <a:lstStyle/>
          <a:p>
            <a:r>
              <a:rPr lang="en-GB" altLang="en-US" dirty="0"/>
              <a:t>Multi-modal</a:t>
            </a:r>
          </a:p>
          <a:p>
            <a:r>
              <a:rPr lang="en-GB" altLang="en-US" dirty="0"/>
              <a:t>Provides structured framework</a:t>
            </a:r>
          </a:p>
          <a:p>
            <a:r>
              <a:rPr lang="en-GB" altLang="en-US" dirty="0"/>
              <a:t>Breaks concept into chunks</a:t>
            </a:r>
          </a:p>
          <a:p>
            <a:r>
              <a:rPr lang="en-GB" altLang="en-US" dirty="0"/>
              <a:t>Gives ‘thinker’ more time </a:t>
            </a:r>
          </a:p>
          <a:p>
            <a:r>
              <a:rPr lang="en-GB" altLang="en-US" dirty="0"/>
              <a:t>Slows ‘listener’ down</a:t>
            </a:r>
          </a:p>
          <a:p>
            <a:r>
              <a:rPr lang="en-GB" altLang="en-US" dirty="0"/>
              <a:t>Gives control to ‘thinker’</a:t>
            </a:r>
          </a:p>
          <a:p>
            <a:r>
              <a:rPr lang="en-GB" altLang="en-US" dirty="0"/>
              <a:t>Non judgemental</a:t>
            </a:r>
          </a:p>
        </p:txBody>
      </p:sp>
      <p:pic>
        <p:nvPicPr>
          <p:cNvPr id="717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556792"/>
            <a:ext cx="2451100" cy="2449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088" y="501317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3000" dirty="0"/>
              <a:t>Helps </a:t>
            </a:r>
            <a:r>
              <a:rPr lang="en-GB" altLang="en-US" sz="3000" b="1" dirty="0"/>
              <a:t>understanding</a:t>
            </a:r>
            <a:r>
              <a:rPr lang="en-GB" altLang="en-US" sz="3000" dirty="0"/>
              <a:t>, </a:t>
            </a:r>
            <a:r>
              <a:rPr lang="en-GB" altLang="en-US" sz="3000" b="1" dirty="0"/>
              <a:t>attention, weighing-up </a:t>
            </a:r>
            <a:r>
              <a:rPr lang="en-GB" altLang="en-US" sz="3000" dirty="0"/>
              <a:t>and </a:t>
            </a:r>
            <a:r>
              <a:rPr lang="en-GB" altLang="en-US" sz="3000" b="1" dirty="0"/>
              <a:t>expression</a:t>
            </a:r>
            <a:endParaRPr lang="en-GB" sz="3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197409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James and Maureen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3"/>
              </a:rPr>
              <a:t>https://youtu.be/BuyoTzEz0yQ</a:t>
            </a:r>
            <a:r>
              <a:rPr lang="en-GB" dirty="0"/>
              <a:t>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135243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TMPC04\Dropbox\Talking Mats (3) Adam symbols\image files\printsize TIFFs\library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44628"/>
            <a:ext cx="1053272" cy="1054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Evidence Base </a:t>
            </a:r>
            <a:br>
              <a:rPr lang="en-GB" sz="4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GB" sz="4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GB" sz="20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1895195"/>
            <a:ext cx="8136904" cy="4525963"/>
          </a:xfrm>
        </p:spPr>
        <p:txBody>
          <a:bodyPr>
            <a:normAutofit/>
          </a:bodyPr>
          <a:lstStyle/>
          <a:p>
            <a:r>
              <a:rPr lang="en-GB" dirty="0"/>
              <a:t>Initial research at University of Stirling with people with a variety of conditions; cerebral palsy, MND, stroke, learning disability, dementia, children with additional support needs </a:t>
            </a:r>
          </a:p>
          <a:p>
            <a:r>
              <a:rPr lang="en-GB" dirty="0"/>
              <a:t>Talking Mats is now used in research world-wide (e.g. Sweden, S Africa, Denmark and Australia)</a:t>
            </a:r>
          </a:p>
          <a:p>
            <a:r>
              <a:rPr lang="en-GB" dirty="0"/>
              <a:t>Key research finding: Talking Mats helps people to say more and the quality of what they say is improved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278865" y="596791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www.talkingmats.com/projects/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368" y="404664"/>
            <a:ext cx="1294235" cy="129423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3708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83955"/>
            <a:ext cx="8229600" cy="539960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/>
          </a:p>
          <a:p>
            <a:r>
              <a:rPr lang="en-GB" dirty="0"/>
              <a:t>Children with Exceptional Needs</a:t>
            </a:r>
          </a:p>
          <a:p>
            <a:endParaRPr lang="en-GB" dirty="0"/>
          </a:p>
          <a:p>
            <a:r>
              <a:rPr lang="en-GB" dirty="0"/>
              <a:t>Self-managing Long Term Conditions</a:t>
            </a:r>
          </a:p>
          <a:p>
            <a:endParaRPr lang="en-GB" dirty="0">
              <a:cs typeface="Calibri"/>
            </a:endParaRPr>
          </a:p>
          <a:p>
            <a:r>
              <a:rPr lang="en-GB" dirty="0"/>
              <a:t>Health and Housing </a:t>
            </a:r>
          </a:p>
          <a:p>
            <a:endParaRPr lang="en-GB" dirty="0"/>
          </a:p>
          <a:p>
            <a:pPr marL="0" indent="0">
              <a:buNone/>
            </a:pPr>
            <a:endParaRPr lang="en-GB" sz="2400" dirty="0">
              <a:cs typeface="Calibri"/>
            </a:endParaRPr>
          </a:p>
          <a:p>
            <a:pPr marL="0" indent="0" algn="ctr">
              <a:buNone/>
            </a:pPr>
            <a:r>
              <a:rPr lang="en-GB" sz="2400" dirty="0">
                <a:cs typeface="Calibri"/>
                <a:hlinkClick r:id="rId3"/>
              </a:rPr>
              <a:t>https://www.talkingmats.com/projects/research/</a:t>
            </a:r>
            <a:r>
              <a:rPr lang="en-GB" sz="2400" dirty="0">
                <a:cs typeface="Calibri"/>
              </a:rPr>
              <a:t>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81" name="Picture 9" descr="C:\Users\Dell\Dropbox\1. Adam symbols\image files\printsize TIFFs\talking_mats_app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77" y="3018416"/>
            <a:ext cx="1430913" cy="14309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Dell\Dropbox\1. Adam symbols\image files\printsize TIFFs\emergency_treatment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73" y="1578152"/>
            <a:ext cx="1316849" cy="13168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37591" y="188640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Completed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E50A8-C534-4D21-B28E-F5E836929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3091" y="3822458"/>
            <a:ext cx="1430913" cy="143753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816995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91" y="18864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Current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Employability</a:t>
            </a:r>
          </a:p>
          <a:p>
            <a:endParaRPr lang="en-GB" dirty="0"/>
          </a:p>
          <a:p>
            <a:r>
              <a:rPr lang="en-GB" dirty="0"/>
              <a:t>How was school today?</a:t>
            </a:r>
          </a:p>
          <a:p>
            <a:endParaRPr lang="en-GB" dirty="0"/>
          </a:p>
          <a:p>
            <a:r>
              <a:rPr lang="en-GB" dirty="0"/>
              <a:t>ACE Oldham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1357543" cy="134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18440"/>
            <a:ext cx="1292782" cy="129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276606-779E-446F-A9B6-7648E8B0C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4579580"/>
            <a:ext cx="1151409" cy="1151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246342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ACE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Developing a Talking Mats </a:t>
            </a:r>
            <a:r>
              <a:rPr lang="en-GB" dirty="0">
                <a:ea typeface="+mn-lt"/>
                <a:cs typeface="+mn-lt"/>
              </a:rPr>
              <a:t>AAC pathway</a:t>
            </a:r>
            <a:r>
              <a:rPr lang="en-GB" dirty="0"/>
              <a:t> </a:t>
            </a:r>
            <a:endParaRPr lang="en-US" dirty="0"/>
          </a:p>
          <a:p>
            <a:r>
              <a:rPr lang="en-US" dirty="0">
                <a:cs typeface="Calibri"/>
              </a:rPr>
              <a:t>Will support practitioners to have conversations with AAC users around existing and potential AAC systems</a:t>
            </a:r>
          </a:p>
          <a:p>
            <a:r>
              <a:rPr lang="en-US" dirty="0">
                <a:cs typeface="Calibri"/>
              </a:rPr>
              <a:t>New symbols being piloted</a:t>
            </a:r>
          </a:p>
          <a:p>
            <a:r>
              <a:rPr lang="en-US" dirty="0">
                <a:ea typeface="+mn-lt"/>
                <a:cs typeface="+mn-lt"/>
              </a:rPr>
              <a:t>Will be available on the ACE toolkit and training would be available to organisations</a:t>
            </a:r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27469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B89D-313E-4376-8C43-1E5527006D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cs typeface="Calibri"/>
              </a:rPr>
              <a:t>Modes of Communication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2880A33-55D9-4285-ABD7-338F6E65C7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4855" y="1932709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52066882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6579653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688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 dirty="0">
                          <a:latin typeface="Calibri"/>
                        </a:rPr>
                        <a:t>Verbal conversation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 dirty="0">
                          <a:latin typeface="Calibri"/>
                        </a:rPr>
                        <a:t>Paper conversation </a:t>
                      </a:r>
                      <a:endParaRPr lang="en-US" sz="1800" b="1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 dirty="0">
                          <a:latin typeface="Calibri"/>
                        </a:rPr>
                        <a:t>Electronic conversation </a:t>
                      </a:r>
                      <a:endParaRPr lang="en-US" sz="1800" b="1" i="0" u="none" strike="noStrike" noProof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53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124804"/>
                  </a:ext>
                </a:extLst>
              </a:tr>
            </a:tbl>
          </a:graphicData>
        </a:graphic>
      </p:graphicFrame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CB8A690B-1AE6-422B-ACAC-652D0E2A7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5" y="2848657"/>
            <a:ext cx="2256818" cy="2256818"/>
          </a:xfrm>
          <a:prstGeom prst="rect">
            <a:avLst/>
          </a:prstGeom>
        </p:spPr>
      </p:pic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FCC52BA-1E0B-49DE-A73C-2C2558506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447" y="2838266"/>
            <a:ext cx="2247090" cy="2266545"/>
          </a:xfrm>
          <a:prstGeom prst="rect">
            <a:avLst/>
          </a:prstGeom>
        </p:spPr>
      </p:pic>
      <p:pic>
        <p:nvPicPr>
          <p:cNvPr id="11" name="Picture 11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9E8AD24B-947B-4C6C-BEFD-39A6FC0D0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521" y="2827875"/>
            <a:ext cx="2266545" cy="22762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664247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D68F-6101-4465-B343-454C3DD6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48" y="18864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cs typeface="Calibri"/>
              </a:rPr>
              <a:t>Topics 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F6CE0D-A2E1-4EE0-90E2-D757E8C2F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Types of conversations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Who?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Where?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Readiness for AAC </a:t>
            </a:r>
            <a:endParaRPr lang="en-US" dirty="0"/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88003500-6B12-4C1E-94DE-2578A0878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080" y="1541703"/>
            <a:ext cx="1235413" cy="12354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1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1E010E7A-EC56-4E80-A7D9-4BAF8F59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610" y="1541703"/>
            <a:ext cx="1208771" cy="121916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E7DA306-C80B-41CB-84FA-19C43976A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99" y="2420888"/>
            <a:ext cx="1234527" cy="125530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44A1787C-7BFF-484D-8F2D-06EBE50AD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729" y="2437267"/>
            <a:ext cx="1241789" cy="1212606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30">
            <a:extLst>
              <a:ext uri="{FF2B5EF4-FFF2-40B4-BE49-F238E27FC236}">
                <a16:creationId xmlns:a16="http://schemas.microsoft.com/office/drawing/2014/main" id="{FF9548AF-4132-492A-ACEB-7EFE6031B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387" y="3856906"/>
            <a:ext cx="1142522" cy="115357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2">
            <a:extLst>
              <a:ext uri="{FF2B5EF4-FFF2-40B4-BE49-F238E27FC236}">
                <a16:creationId xmlns:a16="http://schemas.microsoft.com/office/drawing/2014/main" id="{85E54D1C-B4D4-4421-8BB6-EBB6B6DED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7064" y="3870513"/>
            <a:ext cx="1175903" cy="11655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31C3CA-9DEC-4123-A77C-199F4FBAC7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2103" y="4766003"/>
            <a:ext cx="1208771" cy="12087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317685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525769" y="404664"/>
            <a:ext cx="8229600" cy="8655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90951" y="1594051"/>
            <a:ext cx="2137157" cy="7200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Well-being </a:t>
            </a:r>
            <a:r>
              <a:rPr lang="en-GB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</a:p>
          <a:p>
            <a:pPr marL="971550" lvl="1" indent="-514350">
              <a:buFontTx/>
              <a:buNone/>
            </a:pPr>
            <a:endParaRPr lang="en-GB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8" y="1534280"/>
            <a:ext cx="100311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1" y="2636912"/>
            <a:ext cx="100310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7" y="3844177"/>
            <a:ext cx="96601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09" y="2291150"/>
            <a:ext cx="914400" cy="88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83683" y="4132100"/>
            <a:ext cx="1776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Care </a:t>
            </a: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5317" y="2564559"/>
            <a:ext cx="271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>
              <a:spcAft>
                <a:spcPts val="2400"/>
              </a:spcAft>
            </a:pPr>
            <a:r>
              <a:rPr lang="en-GB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Eating and Drinking </a:t>
            </a:r>
            <a:r>
              <a:rPr lang="en-GB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5408" y="3633180"/>
            <a:ext cx="190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Safe </a:t>
            </a: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09" y="3395567"/>
            <a:ext cx="914400" cy="914400"/>
          </a:xfrm>
          <a:prstGeom prst="rect">
            <a:avLst/>
          </a:prstGeom>
          <a:ln>
            <a:solidFill>
              <a:srgbClr val="49385E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714763" y="5133959"/>
            <a:ext cx="2137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 Sets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7" y="4994881"/>
            <a:ext cx="588744" cy="588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01" y="5403130"/>
            <a:ext cx="618158" cy="6181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70703" y="2761023"/>
            <a:ext cx="213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 children and Young people </a:t>
            </a: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</a:p>
          <a:p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24" y="4602832"/>
            <a:ext cx="914400" cy="914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063974" y="4795405"/>
            <a:ext cx="1925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Ahead  </a:t>
            </a: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</a:p>
          <a:p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8510" y="1534280"/>
            <a:ext cx="330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Sets available post training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3143" y="6165304"/>
            <a:ext cx="3670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1"/>
              </a:rPr>
              <a:t>https://www.talkingmats.com/shop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395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dirty="0"/>
              <a:t>10.00 -Start and Introduction</a:t>
            </a:r>
          </a:p>
          <a:p>
            <a:pPr lvl="1">
              <a:buChar char="•"/>
            </a:pPr>
            <a:r>
              <a:rPr lang="en-GB" sz="2000" dirty="0"/>
              <a:t>Background to Talking Mats </a:t>
            </a:r>
            <a:endParaRPr lang="en-GB" sz="2000" dirty="0">
              <a:cs typeface="Calibri"/>
            </a:endParaRPr>
          </a:p>
          <a:p>
            <a:pPr lvl="1">
              <a:buChar char="•"/>
            </a:pPr>
            <a:r>
              <a:rPr lang="en-GB" sz="2000" dirty="0"/>
              <a:t>Research – recent and current </a:t>
            </a:r>
            <a:endParaRPr lang="en-GB" sz="2000" dirty="0">
              <a:cs typeface="Calibri"/>
            </a:endParaRPr>
          </a:p>
          <a:p>
            <a:pPr lvl="1">
              <a:buChar char="•"/>
            </a:pPr>
            <a:r>
              <a:rPr lang="en-GB" sz="2000" dirty="0"/>
              <a:t>Resources – what's new and what we're planning</a:t>
            </a:r>
            <a:endParaRPr lang="en-GB" sz="2000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Digital Talking Mats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Training – current and new ways of training </a:t>
            </a:r>
            <a:endParaRPr lang="en-GB" sz="2000" dirty="0">
              <a:cs typeface="Calibri"/>
            </a:endParaRP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12.30 – 1.15 Lunch</a:t>
            </a:r>
          </a:p>
          <a:p>
            <a:pPr lvl="1">
              <a:buChar char="•"/>
            </a:pPr>
            <a:r>
              <a:rPr lang="en-GB" sz="2000" dirty="0"/>
              <a:t>Projects – some of the innovative ways Talking Mats is being used</a:t>
            </a:r>
            <a:endParaRPr lang="en-GB" sz="2000" dirty="0">
              <a:cs typeface="Calibri"/>
            </a:endParaRPr>
          </a:p>
          <a:p>
            <a:pPr lvl="1">
              <a:buChar char="•"/>
            </a:pPr>
            <a:r>
              <a:rPr lang="en-GB" sz="2000" dirty="0"/>
              <a:t>Helen Paterson’s research</a:t>
            </a:r>
            <a:endParaRPr lang="en-GB" sz="2000" dirty="0">
              <a:cs typeface="Calibri"/>
            </a:endParaRPr>
          </a:p>
          <a:p>
            <a:pPr lvl="1">
              <a:buChar char="•"/>
            </a:pPr>
            <a:r>
              <a:rPr lang="en-GB" sz="2000" dirty="0"/>
              <a:t>Specialist discussions (suggestions provided at start of day)</a:t>
            </a:r>
            <a:endParaRPr lang="en-GB" sz="2000" dirty="0">
              <a:cs typeface="Calibri"/>
            </a:endParaRPr>
          </a:p>
          <a:p>
            <a:pPr lvl="1">
              <a:buChar char="•"/>
            </a:pPr>
            <a:r>
              <a:rPr lang="en-GB" sz="2000" dirty="0"/>
              <a:t>Future ideas</a:t>
            </a:r>
            <a:endParaRPr lang="en-GB" sz="2000" dirty="0">
              <a:cs typeface="Calibri"/>
            </a:endParaRPr>
          </a:p>
          <a:p>
            <a:pPr marL="0" indent="0">
              <a:buNone/>
            </a:pPr>
            <a:r>
              <a:rPr lang="en-GB" sz="2000" dirty="0"/>
              <a:t>3.30 Finish</a:t>
            </a:r>
            <a:endParaRPr lang="en-GB" sz="2000" dirty="0"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980879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67" y="1431826"/>
            <a:ext cx="76200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24730" y="1412776"/>
            <a:ext cx="8667750" cy="4752975"/>
            <a:chOff x="262042" y="962071"/>
            <a:chExt cx="8667953" cy="4752929"/>
          </a:xfrm>
        </p:grpSpPr>
        <p:pic>
          <p:nvPicPr>
            <p:cNvPr id="7" name="Picture 3" descr="C:\Users\User\Dropbox\ADAM symbols\image files\printsize TIFFs\communication_understanding_topic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042" y="3249835"/>
              <a:ext cx="520450" cy="52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:\Users\User\Dropbox\ADAM symbols\image files\printsize TIFFs\communication_expression_topic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9600" y="3886200"/>
              <a:ext cx="571616" cy="57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C:\Users\User\Dropbox\ADAM symbols\image files\printsize TIFFs\domestic_life_topic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85018" y="3663326"/>
              <a:ext cx="564158" cy="564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C:\Users\User\Dropbox\ADAM symbols\image files\printsize TIFFs\family_topic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68340" y="4572000"/>
              <a:ext cx="544374" cy="54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C:\Users\User\Dropbox\ADAM symbols\image files\printsize TIFFs\learning_and_thinking_topic.t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3648" y="1930400"/>
              <a:ext cx="572655" cy="57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C:\Users\User\Dropbox\ADAM symbols\image files\printsize TIFFs\mobility_topic.t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135324" y="3048000"/>
              <a:ext cx="523014" cy="523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:\Users\User\Dropbox\ADAM symbols\image files\printsize TIFFs\work_and_education_topic.t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102216" y="5048250"/>
              <a:ext cx="66675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 descr="C:\Users\User\Dropbox\ADAM symbols\image files\printsize TIFFs\spare_time_outdoor.t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391976" y="1678708"/>
              <a:ext cx="538019" cy="538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 descr="C:\Users\User\Dropbox\ADAM symbols\image files\printsize TIFFs\spare_time_indoor_topic.t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102217" y="962071"/>
              <a:ext cx="584584" cy="584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2" descr="C:\Users\User\Dropbox\ADAM symbols\image files\printsize TIFFs\general_health_topic.t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40527" y="2569911"/>
              <a:ext cx="679923" cy="679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3" descr="C:\Users\User\Dropbox\ADAM symbols\image files\printsize TIFFs\coping_topic.t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11905" y="1044145"/>
              <a:ext cx="693009" cy="69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4" descr="C:\Users\User\Dropbox\ADAM symbols\image files\printsize TIFFs\community_topic.ti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305799" y="4324349"/>
              <a:ext cx="543377" cy="543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5" descr="C:\Users\User\Dropbox\ADAM symbols\image files\printsize TIFFs\self_care_topic.t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902136" y="2399329"/>
              <a:ext cx="533455" cy="533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 idx="4294967295"/>
          </p:nvPr>
        </p:nvSpPr>
        <p:spPr>
          <a:xfrm>
            <a:off x="501854" y="332656"/>
            <a:ext cx="8229600" cy="778098"/>
          </a:xfrm>
          <a:prstGeom prst="rect">
            <a:avLst/>
          </a:prstGeom>
        </p:spPr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Health and Well-being</a:t>
            </a:r>
          </a:p>
        </p:txBody>
      </p:sp>
    </p:spTree>
    <p:extLst>
      <p:ext uri="{BB962C8B-B14F-4D97-AF65-F5344CB8AC3E}">
        <p14:creationId xmlns:p14="http://schemas.microsoft.com/office/powerpoint/2010/main" val="2291262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Conversation 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2872"/>
            <a:ext cx="1981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32844"/>
            <a:ext cx="1981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22872"/>
            <a:ext cx="1981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21088"/>
            <a:ext cx="1981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21088"/>
            <a:ext cx="1981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60" y="4221088"/>
            <a:ext cx="1981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265683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Marlon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3191093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56" y="242721"/>
            <a:ext cx="8229600" cy="1143000"/>
          </a:xfr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n-GB" dirty="0"/>
              <a:t>New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Digital</a:t>
            </a:r>
          </a:p>
          <a:p>
            <a:endParaRPr lang="en-GB" dirty="0"/>
          </a:p>
          <a:p>
            <a:r>
              <a:rPr lang="en-GB" dirty="0"/>
              <a:t>Updated symbols</a:t>
            </a:r>
          </a:p>
          <a:p>
            <a:endParaRPr lang="en-GB" dirty="0"/>
          </a:p>
          <a:p>
            <a:r>
              <a:rPr lang="en-GB" dirty="0"/>
              <a:t>New symbols</a:t>
            </a:r>
          </a:p>
          <a:p>
            <a:endParaRPr lang="en-GB" dirty="0"/>
          </a:p>
          <a:p>
            <a:r>
              <a:rPr lang="en-GB" dirty="0"/>
              <a:t>German </a:t>
            </a:r>
          </a:p>
          <a:p>
            <a:endParaRPr lang="en-GB" dirty="0"/>
          </a:p>
        </p:txBody>
      </p:sp>
      <p:pic>
        <p:nvPicPr>
          <p:cNvPr id="1027" name="Picture 3" descr="C:\Users\Dell\Dropbox\1. Adam symbols\image files\printsize TIFFs\talking_mats_app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84" y="141567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l\Dropbox\1. Adam symbols\image files\printsize TIFFs\hairdresser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l\Dropbox\1. Adam symbols\image files\printsize TIFFs\aac_options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9681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ll\Dropbox\1. Adam symbols\image files\printsize TIFFs\seeing_friends_older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280" y="209685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24808"/>
            <a:ext cx="1296144" cy="129614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16" y="3767438"/>
            <a:ext cx="1278632" cy="12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60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Digital Talking Mats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3F3C4A-7531-4FC8-B844-0FEF574CC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3122371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Foundation for Individuals</a:t>
            </a:r>
          </a:p>
          <a:p>
            <a:r>
              <a:rPr lang="en-GB" dirty="0"/>
              <a:t>Foundation for Organisations </a:t>
            </a:r>
          </a:p>
          <a:p>
            <a:r>
              <a:rPr lang="en-GB" dirty="0"/>
              <a:t>Online </a:t>
            </a:r>
          </a:p>
          <a:p>
            <a:r>
              <a:rPr lang="en-GB" dirty="0"/>
              <a:t>Accredited </a:t>
            </a:r>
          </a:p>
          <a:p>
            <a:r>
              <a:rPr lang="en-GB" dirty="0"/>
              <a:t>Specialist Seminars</a:t>
            </a:r>
          </a:p>
          <a:p>
            <a:r>
              <a:rPr lang="en-GB" dirty="0"/>
              <a:t>Advanced modules online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https://www.talkingmats.com/training/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12658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New training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Family training</a:t>
            </a:r>
          </a:p>
          <a:p>
            <a:endParaRPr lang="en-GB" dirty="0"/>
          </a:p>
          <a:p>
            <a:r>
              <a:rPr lang="en-GB" dirty="0"/>
              <a:t>Parent training </a:t>
            </a:r>
          </a:p>
          <a:p>
            <a:endParaRPr lang="en-GB" dirty="0"/>
          </a:p>
          <a:p>
            <a:r>
              <a:rPr lang="en-GB" dirty="0"/>
              <a:t>Peer training</a:t>
            </a:r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1900" dirty="0">
                <a:hlinkClick r:id="rId3"/>
              </a:rPr>
              <a:t>https://www.youtube.com/watch?v=1aer7v4fyFU&amp;t=22s</a:t>
            </a:r>
            <a:r>
              <a:rPr lang="en-GB" sz="1900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48" y="2870153"/>
            <a:ext cx="2032701" cy="152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3" y="1312245"/>
            <a:ext cx="1907951" cy="152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2142369" cy="12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309802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Stewart and Grace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108277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Lunch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38400"/>
            <a:ext cx="19812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3888432" cy="388843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1064273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/>
              <a:t>Innovative ways of using Talking Mats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Scottish Learning Disability Observatory</a:t>
            </a:r>
          </a:p>
          <a:p>
            <a:endParaRPr lang="en-US" dirty="0"/>
          </a:p>
          <a:p>
            <a:r>
              <a:rPr lang="en-US" sz="2800" dirty="0"/>
              <a:t>To hold a citizen’s jury to explore the views of people with learning disability on health research</a:t>
            </a:r>
          </a:p>
          <a:p>
            <a:r>
              <a:rPr lang="en-US" sz="2800" dirty="0"/>
              <a:t>Easy read material to explain what research means</a:t>
            </a:r>
          </a:p>
          <a:p>
            <a:r>
              <a:rPr lang="en-US" sz="2800" dirty="0"/>
              <a:t>Then a Talking Mat to get a baseline of person's understanding of research concepts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https://www.sldo.ac.uk/projects/research-voices/</a:t>
            </a:r>
            <a:r>
              <a:rPr lang="en-US" sz="2400" dirty="0"/>
              <a:t> 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0"/>
            <a:ext cx="1584176" cy="152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320196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en-GB" b="1" dirty="0"/>
              <a:t>Discussion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Thinking Ahead </a:t>
            </a:r>
          </a:p>
          <a:p>
            <a:pPr lvl="1"/>
            <a:r>
              <a:rPr lang="en-GB" dirty="0"/>
              <a:t>Supporting people to plan for the future</a:t>
            </a:r>
          </a:p>
          <a:p>
            <a:r>
              <a:rPr lang="en-GB" dirty="0"/>
              <a:t>Eating and Drinking</a:t>
            </a:r>
          </a:p>
          <a:p>
            <a:pPr lvl="1"/>
            <a:r>
              <a:rPr lang="en-GB" dirty="0"/>
              <a:t>Decision making journey</a:t>
            </a:r>
          </a:p>
          <a:p>
            <a:r>
              <a:rPr lang="en-GB" dirty="0"/>
              <a:t>Keeping Safe</a:t>
            </a:r>
          </a:p>
          <a:p>
            <a:pPr lvl="1"/>
            <a:r>
              <a:rPr lang="en-GB" dirty="0"/>
              <a:t>Views around difficult and sensitive issues</a:t>
            </a:r>
          </a:p>
          <a:p>
            <a:r>
              <a:rPr lang="en-GB" dirty="0"/>
              <a:t>Capacity</a:t>
            </a:r>
          </a:p>
          <a:p>
            <a:pPr lvl="1"/>
            <a:r>
              <a:rPr lang="en-GB" dirty="0"/>
              <a:t>Supported decision making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05" y="3933056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17" y="1556792"/>
            <a:ext cx="1019443" cy="101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21" y="2708920"/>
            <a:ext cx="1054940" cy="1054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217" y="5229200"/>
            <a:ext cx="1062608" cy="10626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139901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Care Opinion </a:t>
            </a:r>
            <a:r>
              <a:rPr lang="en-GB" sz="3100" dirty="0">
                <a:hlinkClick r:id="rId2"/>
              </a:rPr>
              <a:t>www.careopinion.org.uk</a:t>
            </a:r>
            <a:r>
              <a:rPr lang="en-GB" sz="31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Care Opinion is an independent third sector organisation that supports feedback on health and care services. </a:t>
            </a:r>
            <a:endParaRPr lang="en-GB" sz="2400" dirty="0">
              <a:cs typeface="Calibri"/>
            </a:endParaRPr>
          </a:p>
          <a:p>
            <a:r>
              <a:rPr lang="en-US" sz="2400" dirty="0"/>
              <a:t>Picture Supported Stories</a:t>
            </a:r>
            <a:endParaRPr lang="en-US" sz="24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458EC0E-950F-4795-88D7-4E8D7124A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827003"/>
            <a:ext cx="4717860" cy="38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Helen Paterson’s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Talking Mats as a focus group tool with nurses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3971766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Using Talking Mats as a ‘Thinking Tool’ for Student Supervision Laura Holmes </a:t>
            </a:r>
            <a:r>
              <a:rPr lang="en-GB" sz="2400" dirty="0">
                <a:hlinkClick r:id="rId2"/>
              </a:rPr>
              <a:t>https://www.talkingmats.com/studentsupervision/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dirty="0"/>
              <a:t>Scottish Referendum!!</a:t>
            </a:r>
          </a:p>
          <a:p>
            <a:endParaRPr lang="en-GB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0179"/>
            <a:ext cx="3688572" cy="137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15695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Thinking Ahead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Supporting people to plan for the future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</a:t>
            </a:r>
            <a:r>
              <a:rPr lang="en-GB" sz="2800" dirty="0"/>
              <a:t>Affairs                Care/Treatment     Personal values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38400"/>
            <a:ext cx="2125216" cy="212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3105163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800" dirty="0"/>
              <a:t>Having discussions about end of life plans can:</a:t>
            </a:r>
          </a:p>
          <a:p>
            <a:r>
              <a:rPr lang="en-GB" sz="3800" dirty="0"/>
              <a:t>enable people to remain in control for longer</a:t>
            </a:r>
          </a:p>
          <a:p>
            <a:r>
              <a:rPr lang="en-GB" sz="3800" dirty="0"/>
              <a:t>help them to identify the care and support they need </a:t>
            </a:r>
          </a:p>
          <a:p>
            <a:r>
              <a:rPr lang="en-GB" sz="3800" dirty="0"/>
              <a:t>result in less invasive treatment</a:t>
            </a:r>
          </a:p>
          <a:p>
            <a:r>
              <a:rPr lang="en-GB" sz="3800" dirty="0"/>
              <a:t>provide comfort and reassurance</a:t>
            </a:r>
          </a:p>
          <a:p>
            <a:endParaRPr lang="en-GB" dirty="0"/>
          </a:p>
          <a:p>
            <a:pPr marL="914400" lvl="2" indent="0" algn="r">
              <a:buNone/>
            </a:pPr>
            <a:r>
              <a:rPr lang="fr-FR" dirty="0"/>
              <a:t>Aline De </a:t>
            </a:r>
            <a:r>
              <a:rPr lang="fr-FR" dirty="0" err="1"/>
              <a:t>Vleminck</a:t>
            </a:r>
            <a:r>
              <a:rPr lang="fr-FR" dirty="0"/>
              <a:t> et al, 2013</a:t>
            </a:r>
          </a:p>
          <a:p>
            <a:pPr marL="914400" lvl="2" indent="0" algn="r">
              <a:buNone/>
            </a:pPr>
            <a:r>
              <a:rPr lang="en-GB" dirty="0" err="1"/>
              <a:t>Tasmin</a:t>
            </a:r>
            <a:r>
              <a:rPr lang="en-GB" dirty="0"/>
              <a:t> et al 2015</a:t>
            </a:r>
          </a:p>
          <a:p>
            <a:pPr marL="914400" lvl="2" indent="0" algn="r">
              <a:buNone/>
            </a:pPr>
            <a:r>
              <a:rPr lang="fr-FR" dirty="0" err="1"/>
              <a:t>McCune</a:t>
            </a:r>
            <a:r>
              <a:rPr lang="fr-FR" dirty="0"/>
              <a:t>, 2016 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19583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developed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 Sally Boa and staff at </a:t>
            </a:r>
            <a:r>
              <a:rPr lang="en-GB" dirty="0" err="1"/>
              <a:t>Strathcarron</a:t>
            </a:r>
            <a:r>
              <a:rPr lang="en-GB" dirty="0"/>
              <a:t> Hospice</a:t>
            </a:r>
          </a:p>
          <a:p>
            <a:r>
              <a:rPr lang="en-GB" dirty="0"/>
              <a:t>Workshop identified topics and options</a:t>
            </a:r>
          </a:p>
          <a:p>
            <a:r>
              <a:rPr lang="en-GB" dirty="0"/>
              <a:t>Affairs; Care; and Personal Values</a:t>
            </a:r>
          </a:p>
          <a:p>
            <a:r>
              <a:rPr lang="en-GB" dirty="0"/>
              <a:t>Presented to staff from Highland Hospice for validation and checking</a:t>
            </a:r>
          </a:p>
          <a:p>
            <a:r>
              <a:rPr lang="en-GB" dirty="0"/>
              <a:t>New symbols developed </a:t>
            </a:r>
          </a:p>
          <a:p>
            <a:r>
              <a:rPr lang="en-GB" dirty="0"/>
              <a:t>Trialled with a range of people (with and without communication difficulties)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91617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Thinking Ahead (Affairs) – Julia (sorted)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9672" y="1340768"/>
            <a:ext cx="6480720" cy="50405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3994099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  <a:solidFill>
            <a:srgbClr val="92D050"/>
          </a:solidFill>
        </p:spPr>
        <p:txBody>
          <a:bodyPr/>
          <a:lstStyle/>
          <a:p>
            <a:r>
              <a:rPr lang="en-GB" dirty="0"/>
              <a:t>Talking Mats  and Capacity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24944"/>
            <a:ext cx="1981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601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/>
              <a:t>Judgements on capacity</a:t>
            </a:r>
            <a:br>
              <a:rPr lang="en-GB" dirty="0"/>
            </a:br>
            <a:r>
              <a:rPr lang="en-GB" sz="1600" dirty="0"/>
              <a:t>Taken from MCA (2005) and </a:t>
            </a:r>
            <a:r>
              <a:rPr lang="en-GB" sz="1600" dirty="0" err="1"/>
              <a:t>AwIA</a:t>
            </a:r>
            <a:r>
              <a:rPr lang="en-GB" sz="1600" dirty="0"/>
              <a:t> (2000)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40000" lnSpcReduction="20000"/>
          </a:bodyPr>
          <a:lstStyle/>
          <a:p>
            <a:r>
              <a:rPr lang="en-GB" sz="6000" dirty="0"/>
              <a:t>Cannot be based on Age, Behaviour, Disability</a:t>
            </a:r>
          </a:p>
          <a:p>
            <a:r>
              <a:rPr lang="en-GB" sz="6000" dirty="0"/>
              <a:t>Needs to be decision by decision – so not being able to make more complicated decisions does not apply to all decisions </a:t>
            </a:r>
          </a:p>
          <a:p>
            <a:r>
              <a:rPr lang="en-GB" sz="6000" dirty="0"/>
              <a:t>Cannot be based on past experience of decisions – focused on the here and now</a:t>
            </a:r>
          </a:p>
          <a:p>
            <a:r>
              <a:rPr lang="en-GB" sz="6000" dirty="0"/>
              <a:t>Information to support understanding needs to be given in a way that is appropriate to his/her circumstances (using simple language, visual aids or any other means). </a:t>
            </a:r>
          </a:p>
          <a:p>
            <a:r>
              <a:rPr lang="en-GB" sz="6000" dirty="0"/>
              <a:t>It is important to assess people when they are in the best state to make the decision, if possible</a:t>
            </a:r>
          </a:p>
          <a:p>
            <a:r>
              <a:rPr lang="en-GB" sz="6000" dirty="0"/>
              <a:t>The fact that a person is able to retain the information relevant to a decision for a short period only does not prevent him from being regarded as able to make the decision.</a:t>
            </a:r>
          </a:p>
          <a:p>
            <a:r>
              <a:rPr lang="en-GB" sz="6000" dirty="0"/>
              <a:t>Need to ensure capacity evidence is up to date, and re-evaluated over time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216862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Depending on the issue,</a:t>
            </a:r>
            <a:br>
              <a:rPr lang="en-GB" dirty="0"/>
            </a:br>
            <a:r>
              <a:rPr lang="en-GB" dirty="0"/>
              <a:t>Talking Mats helped David to: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171687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Speech and Language Therapist (AAC)</a:t>
            </a:r>
          </a:p>
          <a:p>
            <a:r>
              <a:rPr lang="en-GB" dirty="0"/>
              <a:t>Researcher at University of Stirling</a:t>
            </a:r>
          </a:p>
          <a:p>
            <a:r>
              <a:rPr lang="en-GB" dirty="0"/>
              <a:t>Director and Consultant with Talking Mats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17032"/>
            <a:ext cx="2448272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32330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Keeping Safe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Views around difficult and sensitive topics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sz="2800" dirty="0"/>
              <a:t>Well-being              Relationships    Thoughts &amp; Feelings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1981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48880"/>
            <a:ext cx="1981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8880"/>
            <a:ext cx="1981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4154558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Different Funding streams and Partners ​</a:t>
            </a:r>
          </a:p>
          <a:p>
            <a:pPr lvl="1"/>
            <a:r>
              <a:rPr lang="en-GB" dirty="0"/>
              <a:t>Survivor Scotland ​</a:t>
            </a:r>
          </a:p>
          <a:p>
            <a:pPr lvl="1"/>
            <a:r>
              <a:rPr lang="en-GB" dirty="0"/>
              <a:t>Kingdom Abuse Survivors Project (KASP)​</a:t>
            </a:r>
          </a:p>
          <a:p>
            <a:pPr lvl="1"/>
            <a:r>
              <a:rPr lang="en-GB" dirty="0"/>
              <a:t>Scottish government -Keys to life</a:t>
            </a:r>
          </a:p>
          <a:p>
            <a:r>
              <a:rPr lang="en-GB" dirty="0"/>
              <a:t>Build capacity to raise small concerns so it’s more possible to raise big ones </a:t>
            </a:r>
          </a:p>
          <a:p>
            <a:r>
              <a:rPr lang="en-GB" dirty="0"/>
              <a:t>People with a learning disability have </a:t>
            </a:r>
          </a:p>
          <a:p>
            <a:pPr lvl="1"/>
            <a:r>
              <a:rPr lang="en-GB" dirty="0"/>
              <a:t>an increased vulnerability to abuse</a:t>
            </a:r>
          </a:p>
          <a:p>
            <a:pPr lvl="1"/>
            <a:r>
              <a:rPr lang="en-GB" dirty="0"/>
              <a:t>an increased risk of poor health and health inequalities  </a:t>
            </a:r>
          </a:p>
          <a:p>
            <a:pPr marL="457200" lvl="1" indent="0" algn="r">
              <a:buNone/>
            </a:pPr>
            <a:r>
              <a:rPr lang="en-GB" dirty="0"/>
              <a:t>Emerson and Hatton 2014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9906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32" y="528801"/>
            <a:ext cx="846584" cy="846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5265"/>
            <a:ext cx="1080120" cy="1080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0" y="269943"/>
            <a:ext cx="1080120" cy="108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6557"/>
            <a:ext cx="1086814" cy="108681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3929041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Relationships (going well)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7633"/>
            <a:ext cx="756481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3611844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99" y="116632"/>
            <a:ext cx="8229600" cy="1296144"/>
          </a:xfr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Other free resources</a:t>
            </a:r>
            <a:br>
              <a:rPr lang="en-GB" dirty="0"/>
            </a:br>
            <a:r>
              <a:rPr lang="en-GB" sz="2700" dirty="0">
                <a:hlinkClick r:id="rId2"/>
              </a:rPr>
              <a:t>https://www.talkingmats.com/projects/free-stuff-communication-disability/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Visual CARE Measure</a:t>
            </a:r>
          </a:p>
          <a:p>
            <a:pPr marL="857250" lvl="1" indent="-457200"/>
            <a:r>
              <a:rPr lang="en-GB" dirty="0"/>
              <a:t>an adapted version of the CARE Measure which can be used to assess person’s views of practitioners’ communication and relational empathy abilities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Promoting Inclusion and Participation</a:t>
            </a:r>
          </a:p>
          <a:p>
            <a:pPr lvl="1"/>
            <a:r>
              <a:rPr lang="en-GB" dirty="0"/>
              <a:t> an online learning resource for staff working with children and young people who use Alternative Augmentative Communication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81779"/>
            <a:ext cx="3952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28" y="5229200"/>
            <a:ext cx="1153048" cy="153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3253265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5876F7-E1CA-482E-8939-D5FEE1DF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12" y="1124744"/>
            <a:ext cx="1081768" cy="1203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BC8134-F228-4FBE-81CB-5042EA14024D}"/>
              </a:ext>
            </a:extLst>
          </p:cNvPr>
          <p:cNvSpPr txBox="1"/>
          <p:nvPr/>
        </p:nvSpPr>
        <p:spPr>
          <a:xfrm>
            <a:off x="2174965" y="764704"/>
            <a:ext cx="65567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Making communication even Better  -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 online learning resource created by people with communication support needs to help health and care staff reflect on their improving communication – great AAC  video clips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211C4B-3829-4CBB-83B5-7B8378E55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5" y="3861048"/>
            <a:ext cx="1899142" cy="14773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335B22-6EE1-4B2F-83E5-618399B58F5B}"/>
              </a:ext>
            </a:extLst>
          </p:cNvPr>
          <p:cNvSpPr txBox="1"/>
          <p:nvPr/>
        </p:nvSpPr>
        <p:spPr>
          <a:xfrm>
            <a:off x="2401529" y="3907214"/>
            <a:ext cx="6103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How good is your AAC service?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To enable AAC users to give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feedback on their services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  <p:sp>
        <p:nvSpPr>
          <p:cNvPr id="3" name="Rectangle 2"/>
          <p:cNvSpPr/>
          <p:nvPr/>
        </p:nvSpPr>
        <p:spPr>
          <a:xfrm>
            <a:off x="93625" y="5814556"/>
            <a:ext cx="88708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hlinkClick r:id="rId4"/>
              </a:rPr>
              <a:t>https://www.talkingmats.com/projects/free-stuff-communication-disability/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21464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81128"/>
          </a:xfrm>
        </p:spPr>
        <p:txBody>
          <a:bodyPr>
            <a:normAutofit/>
          </a:bodyPr>
          <a:lstStyle/>
          <a:p>
            <a:r>
              <a:rPr lang="en-GB" sz="3600" dirty="0"/>
              <a:t>Employability / Careers 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Criminal justice network</a:t>
            </a:r>
          </a:p>
          <a:p>
            <a:endParaRPr lang="en-GB" sz="3600" dirty="0"/>
          </a:p>
          <a:p>
            <a:r>
              <a:rPr lang="en-GB" sz="3600" dirty="0"/>
              <a:t>A Children's Rights Approach </a:t>
            </a:r>
          </a:p>
          <a:p>
            <a:endParaRPr lang="en-GB" sz="3600" dirty="0"/>
          </a:p>
          <a:p>
            <a:endParaRPr lang="en-GB" dirty="0"/>
          </a:p>
        </p:txBody>
      </p:sp>
      <p:pic>
        <p:nvPicPr>
          <p:cNvPr id="4099" name="Picture 3" descr="C:\Users\Dell\Dropbox\1. Adam symbols\image files\printsize TIFFs\career_planning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91" y="1628800"/>
            <a:ext cx="1147400" cy="1147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ell\Dropbox\1. Adam symbols\image files\printsize TIFFs\criminal_justice_system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4944"/>
            <a:ext cx="1180858" cy="11808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65104"/>
            <a:ext cx="1168024" cy="116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27091856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Children’s Rights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000" dirty="0"/>
              <a:t>3 sites x 24 - nursery - primary - secondary </a:t>
            </a:r>
          </a:p>
          <a:p>
            <a:r>
              <a:rPr lang="en-GB" sz="3000" dirty="0"/>
              <a:t>Train staff </a:t>
            </a:r>
          </a:p>
          <a:p>
            <a:r>
              <a:rPr lang="en-GB" sz="3000" dirty="0"/>
              <a:t>Children and young people </a:t>
            </a:r>
          </a:p>
          <a:p>
            <a:pPr lvl="1"/>
            <a:r>
              <a:rPr lang="en-GB" sz="3000" dirty="0"/>
              <a:t>Listened to</a:t>
            </a:r>
          </a:p>
          <a:p>
            <a:pPr lvl="1"/>
            <a:r>
              <a:rPr lang="en-GB" sz="3000" dirty="0"/>
              <a:t>Views recorded</a:t>
            </a:r>
          </a:p>
          <a:p>
            <a:pPr lvl="1"/>
            <a:r>
              <a:rPr lang="en-GB" sz="3000" dirty="0"/>
              <a:t>Influence decisions</a:t>
            </a:r>
          </a:p>
          <a:p>
            <a:pPr lvl="1"/>
            <a:r>
              <a:rPr lang="en-GB" sz="3000" dirty="0"/>
              <a:t>Pre and post evaluations</a:t>
            </a:r>
          </a:p>
          <a:p>
            <a:pPr lvl="1"/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sz="2600" dirty="0"/>
              <a:t>Laura Lundy,  Prof of International Children's Rights, </a:t>
            </a:r>
          </a:p>
          <a:p>
            <a:pPr marL="0" indent="0" algn="r">
              <a:buNone/>
            </a:pPr>
            <a:r>
              <a:rPr lang="en-GB" sz="2600" dirty="0"/>
              <a:t>Queen's University Belfast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163245" cy="28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791762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Finlay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1875474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Light, J. (1988) “Interaction involving individuals using augmentative and alternative communication systems: state of the art and future directions", AAC, 4, 2, 66-82 </a:t>
            </a:r>
          </a:p>
          <a:p>
            <a:r>
              <a:rPr lang="en-GB" dirty="0"/>
              <a:t>Locke, J. L. (1998) "Where did all the gossip go? Casual conversation in the Information Age", American Speech Language Hearing Association, 40, 3, 26-31. </a:t>
            </a:r>
          </a:p>
          <a:p>
            <a:r>
              <a:rPr lang="en-GB" dirty="0"/>
              <a:t>Lundy (2007) </a:t>
            </a:r>
            <a:r>
              <a:rPr lang="en-GB" dirty="0">
                <a:hlinkClick r:id="rId2"/>
              </a:rPr>
              <a:t>http://edz.bib.uni-mannheim.de/daten/edz-k/gdj/15/lundy_model_child_participation.pdf</a:t>
            </a:r>
            <a:r>
              <a:rPr lang="en-GB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2985813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altLang="en-US" dirty="0"/>
              <a:t>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000" b="1" dirty="0"/>
              <a:t>Contact:  </a:t>
            </a:r>
            <a:r>
              <a:rPr lang="en-GB" sz="2000" dirty="0">
                <a:hlinkClick r:id="rId3"/>
              </a:rPr>
              <a:t>joan@talkingmats.com</a:t>
            </a:r>
            <a:r>
              <a:rPr lang="en-GB" sz="2000" dirty="0"/>
              <a:t> </a:t>
            </a:r>
          </a:p>
          <a:p>
            <a:pPr>
              <a:defRPr/>
            </a:pPr>
            <a:r>
              <a:rPr lang="en-GB" sz="2000" b="1" dirty="0"/>
              <a:t>Free stuff: </a:t>
            </a:r>
            <a:r>
              <a:rPr lang="en-GB" sz="2000" dirty="0">
                <a:hlinkClick r:id="rId4"/>
              </a:rPr>
              <a:t>http://www.talkingmats.com/research-consultancy/free-stuff-communication-disability/</a:t>
            </a:r>
            <a:r>
              <a:rPr lang="en-GB" sz="2000" dirty="0"/>
              <a:t> </a:t>
            </a:r>
          </a:p>
          <a:p>
            <a:pPr marL="0" indent="0">
              <a:buFontTx/>
              <a:buNone/>
              <a:defRPr/>
            </a:pPr>
            <a:endParaRPr lang="en-GB" sz="2000" dirty="0"/>
          </a:p>
          <a:p>
            <a:pPr>
              <a:defRPr/>
            </a:pPr>
            <a:r>
              <a:rPr lang="en-GB" sz="2000" b="1" dirty="0"/>
              <a:t>Blogs: </a:t>
            </a:r>
            <a:r>
              <a:rPr lang="en-GB" sz="2000" dirty="0">
                <a:hlinkClick r:id="rId5"/>
              </a:rPr>
              <a:t>http://www.talkingmats.com/category/blog/</a:t>
            </a:r>
            <a:r>
              <a:rPr lang="en-GB" sz="2000" dirty="0"/>
              <a:t> </a:t>
            </a:r>
          </a:p>
          <a:p>
            <a:pPr marL="0" indent="0">
              <a:buFontTx/>
              <a:buNone/>
              <a:defRPr/>
            </a:pPr>
            <a:endParaRPr lang="en-GB" sz="2000" dirty="0"/>
          </a:p>
          <a:p>
            <a:pPr>
              <a:defRPr/>
            </a:pPr>
            <a:r>
              <a:rPr lang="en-GB" sz="2000" b="1" dirty="0"/>
              <a:t>Research and consultancy</a:t>
            </a:r>
            <a:r>
              <a:rPr lang="en-GB" sz="2000" dirty="0"/>
              <a:t>: </a:t>
            </a:r>
            <a:r>
              <a:rPr lang="en-GB" sz="2000" dirty="0">
                <a:hlinkClick r:id="rId6"/>
              </a:rPr>
              <a:t>http://www.talkingmats.com/research-consultancy/</a:t>
            </a:r>
            <a:r>
              <a:rPr lang="en-GB" sz="2000" dirty="0"/>
              <a:t> </a:t>
            </a:r>
          </a:p>
          <a:p>
            <a:pPr>
              <a:defRPr/>
            </a:pPr>
            <a:endParaRPr lang="en-GB" sz="2000" dirty="0"/>
          </a:p>
          <a:p>
            <a:pPr marL="0" indent="0">
              <a:buFontTx/>
              <a:buNone/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615" y="4941888"/>
            <a:ext cx="831532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1216"/>
            <a:ext cx="387001" cy="31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247674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2312823" y="1772816"/>
            <a:ext cx="4424998" cy="38454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cs typeface="Arial" panose="020B0604020202020204" pitchFamily="34" charset="0"/>
              </a:rPr>
              <a:t>To improve the lives of people with communication difficulties by increasing their capacity to communicate effectively about things that matter to them.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4000" b="1" dirty="0">
                <a:latin typeface="+mn-lt"/>
                <a:cs typeface="Arial" panose="020B0604020202020204" pitchFamily="34" charset="0"/>
              </a:rPr>
              <a:t>Talking Mats vision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6" y="1395933"/>
            <a:ext cx="1981199" cy="1981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44" y="1395933"/>
            <a:ext cx="1981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68" y="4184103"/>
            <a:ext cx="1981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4" y="4184103"/>
            <a:ext cx="1981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80931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0955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l"/>
            <a:b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Declaration of </a:t>
            </a:r>
            <a:b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Rights Act 1948</a:t>
            </a:r>
            <a:b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5875" y="18134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People have the right to express opinions and communicate information and ideas in different ways’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19 UDHR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Communication is: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the medium through which people claim or assert their rights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central to how we enjoy other human rights: to vote, to education, the right to participate in community life, the right to work</a:t>
            </a:r>
          </a:p>
          <a:p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‘To deny people their human rights is to challenge their very humanity’  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Nelson Mandela</a:t>
            </a:r>
          </a:p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402088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/>
              <a:t>What do we mean by communication?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pPr marL="57150" indent="0">
              <a:buNone/>
            </a:pPr>
            <a:r>
              <a:rPr lang="en-GB" dirty="0"/>
              <a:t>Main purposes - Janice Light (1988) </a:t>
            </a:r>
          </a:p>
          <a:p>
            <a:pPr marL="514350" indent="-457200"/>
            <a:r>
              <a:rPr lang="en-GB" dirty="0"/>
              <a:t>Needs and wants</a:t>
            </a:r>
          </a:p>
          <a:p>
            <a:pPr marL="514350" indent="-457200"/>
            <a:r>
              <a:rPr lang="en-GB" dirty="0"/>
              <a:t>Information transfer</a:t>
            </a:r>
          </a:p>
          <a:p>
            <a:pPr marL="514350" indent="-457200"/>
            <a:r>
              <a:rPr lang="en-GB" b="1" dirty="0">
                <a:solidFill>
                  <a:srgbClr val="FF0000"/>
                </a:solidFill>
              </a:rPr>
              <a:t>Social closeness</a:t>
            </a:r>
          </a:p>
          <a:p>
            <a:pPr marL="514350" indent="-457200"/>
            <a:r>
              <a:rPr lang="en-GB" dirty="0"/>
              <a:t>Social etiquette</a:t>
            </a:r>
          </a:p>
          <a:p>
            <a:pPr marL="57150" indent="0">
              <a:buNone/>
            </a:pPr>
            <a:r>
              <a:rPr lang="en-GB" dirty="0"/>
              <a:t>The construction and enjoyment of relationships with others (Light)</a:t>
            </a:r>
          </a:p>
          <a:p>
            <a:pPr marL="57150" indent="0">
              <a:buNone/>
            </a:pPr>
            <a:endParaRPr lang="en-GB" dirty="0"/>
          </a:p>
          <a:p>
            <a:pPr marL="57150" indent="0">
              <a:buNone/>
            </a:pPr>
            <a:r>
              <a:rPr lang="en-GB" dirty="0"/>
              <a:t>Small talk - John Locke (1998)</a:t>
            </a:r>
          </a:p>
          <a:p>
            <a:pPr marL="514350" indent="-457200"/>
            <a:r>
              <a:rPr lang="en-GB" dirty="0"/>
              <a:t>Not a mathematical formula of phonemes, morphemes and syntax, but rather includes casual conversation such as gossip (Locke) </a:t>
            </a:r>
            <a:endParaRPr lang="en-GB" sz="2800" dirty="0"/>
          </a:p>
          <a:p>
            <a:pPr marL="457200" lvl="1" indent="0">
              <a:buNone/>
            </a:pPr>
            <a:endParaRPr lang="en-GB" dirty="0"/>
          </a:p>
          <a:p>
            <a:pPr marL="57150" indent="0">
              <a:buNone/>
            </a:pPr>
            <a:endParaRPr lang="en-GB" dirty="0"/>
          </a:p>
          <a:p>
            <a:pPr lvl="1"/>
            <a:endParaRPr lang="en-GB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59"/>
            <a:ext cx="3888432" cy="22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112532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3725" y="207807"/>
            <a:ext cx="8229600" cy="1143000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/>
              <a:t>Why pictures?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3725" y="1916832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“A picture paints a thousand words…”</a:t>
            </a:r>
          </a:p>
          <a:p>
            <a:r>
              <a:rPr lang="en-GB" dirty="0"/>
              <a:t>Meaning and connections</a:t>
            </a:r>
          </a:p>
          <a:p>
            <a:r>
              <a:rPr lang="en-GB" dirty="0"/>
              <a:t>The brain processes images faster than words (60,000 x faster!)</a:t>
            </a:r>
          </a:p>
          <a:p>
            <a:r>
              <a:rPr lang="en-GB" dirty="0"/>
              <a:t>Thinking is hard work…</a:t>
            </a:r>
          </a:p>
          <a:p>
            <a:r>
              <a:rPr lang="en-GB" dirty="0"/>
              <a:t>Giving feedback and opinion is even harder</a:t>
            </a:r>
          </a:p>
          <a:p>
            <a:pPr marL="0" indent="0" algn="r">
              <a:buNone/>
            </a:pPr>
            <a:endParaRPr lang="en-GB" sz="2400" dirty="0">
              <a:cs typeface="Calibri"/>
            </a:endParaRPr>
          </a:p>
          <a:p>
            <a:pPr marL="0" indent="0" algn="r">
              <a:buNone/>
            </a:pPr>
            <a:r>
              <a:rPr lang="en-GB" sz="2400" dirty="0">
                <a:cs typeface="Calibri"/>
              </a:rPr>
              <a:t>Rachel </a:t>
            </a:r>
            <a:r>
              <a:rPr lang="en-GB" sz="2400" dirty="0" err="1">
                <a:cs typeface="Calibri"/>
              </a:rPr>
              <a:t>Woolcomb</a:t>
            </a:r>
            <a:endParaRPr lang="en-GB" sz="2400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446158"/>
            <a:ext cx="35353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17375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0913" y="476672"/>
            <a:ext cx="6426362" cy="4072339"/>
            <a:chOff x="369095" y="908720"/>
            <a:chExt cx="7000973" cy="5502235"/>
          </a:xfrm>
        </p:grpSpPr>
        <p:pic>
          <p:nvPicPr>
            <p:cNvPr id="27" name="Picture 2" descr="C:\Users\Sally\AppData\Local\Microsoft\Windows\Temporary Internet Files\Content.Outlook\NKD7635T\photo (3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806" y="1556297"/>
              <a:ext cx="5510262" cy="413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3597275" y="908720"/>
              <a:ext cx="1197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Arial" pitchFamily="34" charset="0"/>
                </a:rPr>
                <a:t>Top Scale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3059833" y="1278052"/>
              <a:ext cx="792087" cy="27824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651377" y="1278052"/>
              <a:ext cx="1576807" cy="27824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8"/>
            <p:cNvSpPr txBox="1">
              <a:spLocks noChangeArrowheads="1"/>
            </p:cNvSpPr>
            <p:nvPr/>
          </p:nvSpPr>
          <p:spPr bwMode="auto">
            <a:xfrm>
              <a:off x="369095" y="3365500"/>
              <a:ext cx="11525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Arial" pitchFamily="34" charset="0"/>
                </a:rPr>
                <a:t>Options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1043608" y="2564904"/>
              <a:ext cx="1224136" cy="8005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187624" y="3704659"/>
              <a:ext cx="1080120" cy="3724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12"/>
            <p:cNvSpPr txBox="1">
              <a:spLocks noChangeArrowheads="1"/>
            </p:cNvSpPr>
            <p:nvPr/>
          </p:nvSpPr>
          <p:spPr bwMode="auto">
            <a:xfrm>
              <a:off x="3851920" y="5864682"/>
              <a:ext cx="943182" cy="546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Arial" pitchFamily="34" charset="0"/>
                </a:rPr>
                <a:t>Topic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139952" y="5692540"/>
              <a:ext cx="360040" cy="2567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1"/>
            <p:cNvSpPr txBox="1">
              <a:spLocks noChangeArrowheads="1"/>
            </p:cNvSpPr>
            <p:nvPr/>
          </p:nvSpPr>
          <p:spPr bwMode="auto">
            <a:xfrm>
              <a:off x="5796136" y="5382594"/>
              <a:ext cx="648072" cy="369332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9094" y="4421838"/>
            <a:ext cx="8229600" cy="1671458"/>
          </a:xfrm>
        </p:spPr>
        <p:txBody>
          <a:bodyPr>
            <a:normAutofit fontScale="90000"/>
          </a:bodyPr>
          <a:lstStyle/>
          <a:p>
            <a:pPr algn="r"/>
            <a:br>
              <a:rPr lang="en-GB" sz="3100" dirty="0"/>
            </a:br>
            <a:br>
              <a:rPr lang="en-GB" sz="3100" dirty="0"/>
            </a:br>
            <a:r>
              <a:rPr lang="en-GB" sz="3100" dirty="0"/>
              <a:t>‘The apparent simplicity belies the complex interplay of actions that are required to produce an effective TM’</a:t>
            </a:r>
            <a:br>
              <a:rPr lang="en-GB" sz="3100" dirty="0"/>
            </a:br>
            <a:r>
              <a:rPr lang="en-GB" sz="3100" dirty="0"/>
              <a:t>Elizabeth Clark - University of Canberra</a:t>
            </a:r>
            <a:br>
              <a:rPr lang="en-GB" dirty="0"/>
            </a:b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©Talking Mats Ltd 2019</a:t>
            </a:r>
          </a:p>
        </p:txBody>
      </p:sp>
    </p:spTree>
    <p:extLst>
      <p:ext uri="{BB962C8B-B14F-4D97-AF65-F5344CB8AC3E}">
        <p14:creationId xmlns:p14="http://schemas.microsoft.com/office/powerpoint/2010/main" val="3984714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29CF1C23EC548800DCCDEA55C101F" ma:contentTypeVersion="10" ma:contentTypeDescription="Create a new document." ma:contentTypeScope="" ma:versionID="be1d31b3060a6c9c7d382c9a6da90808">
  <xsd:schema xmlns:xsd="http://www.w3.org/2001/XMLSchema" xmlns:xs="http://www.w3.org/2001/XMLSchema" xmlns:p="http://schemas.microsoft.com/office/2006/metadata/properties" xmlns:ns2="67c5b144-c32e-4ccb-bd87-1a91d12275fe" xmlns:ns3="b847e011-15cf-4ef9-a543-0bb150173841" targetNamespace="http://schemas.microsoft.com/office/2006/metadata/properties" ma:root="true" ma:fieldsID="75632950107a14c2b2ecbba801686571" ns2:_="" ns3:_="">
    <xsd:import namespace="67c5b144-c32e-4ccb-bd87-1a91d12275fe"/>
    <xsd:import namespace="b847e011-15cf-4ef9-a543-0bb150173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5b144-c32e-4ccb-bd87-1a91d1227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7e011-15cf-4ef9-a543-0bb150173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BF3F82-34F7-4434-838E-1010CD9E24FD}">
  <ds:schemaRefs>
    <ds:schemaRef ds:uri="http://schemas.microsoft.com/office/2006/metadata/properties"/>
    <ds:schemaRef ds:uri="http://schemas.openxmlformats.org/package/2006/metadata/core-properties"/>
    <ds:schemaRef ds:uri="67c5b144-c32e-4ccb-bd87-1a91d12275fe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847e011-15cf-4ef9-a543-0bb15017384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F7F9F35-F96A-474C-8821-90B3162BB2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5b144-c32e-4ccb-bd87-1a91d12275fe"/>
    <ds:schemaRef ds:uri="b847e011-15cf-4ef9-a543-0bb1501738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D439AB-C7B2-4EE8-9810-B6B9E01219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1802</Words>
  <Application>Microsoft Office PowerPoint</Application>
  <PresentationFormat>On-screen Show (4:3)</PresentationFormat>
  <Paragraphs>403</Paragraphs>
  <Slides>49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What’s new in Talking Mats?</vt:lpstr>
      <vt:lpstr>Overview</vt:lpstr>
      <vt:lpstr>Discussion themes</vt:lpstr>
      <vt:lpstr>Background</vt:lpstr>
      <vt:lpstr>Talking Mats vision</vt:lpstr>
      <vt:lpstr> Universal Declaration of  Human Rights Act 1948  </vt:lpstr>
      <vt:lpstr>What do we mean by communication?</vt:lpstr>
      <vt:lpstr>Why pictures?</vt:lpstr>
      <vt:lpstr>  ‘The apparent simplicity belies the complex interplay of actions that are required to produce an effective TM’ Elizabeth Clark - University of Canberra </vt:lpstr>
      <vt:lpstr>Using Talking Mats </vt:lpstr>
      <vt:lpstr>Why does Talking Mats work? </vt:lpstr>
      <vt:lpstr>James and Maureen</vt:lpstr>
      <vt:lpstr>The Evidence Base   </vt:lpstr>
      <vt:lpstr>PowerPoint Presentation</vt:lpstr>
      <vt:lpstr>Current Projects</vt:lpstr>
      <vt:lpstr>ACE Toolkit</vt:lpstr>
      <vt:lpstr>Modes of Communication</vt:lpstr>
      <vt:lpstr>Topics </vt:lpstr>
      <vt:lpstr>Resources </vt:lpstr>
      <vt:lpstr>Health and Well-being</vt:lpstr>
      <vt:lpstr>Conversation sets</vt:lpstr>
      <vt:lpstr>Marlon</vt:lpstr>
      <vt:lpstr>New features</vt:lpstr>
      <vt:lpstr>Digital Talking Mats</vt:lpstr>
      <vt:lpstr>Training</vt:lpstr>
      <vt:lpstr>New training models</vt:lpstr>
      <vt:lpstr>Stewart and Grace</vt:lpstr>
      <vt:lpstr>Lunch</vt:lpstr>
      <vt:lpstr>Innovative ways of using Talking Mats </vt:lpstr>
      <vt:lpstr>Care Opinion www.careopinion.org.uk </vt:lpstr>
      <vt:lpstr>Helen Paterson’s research</vt:lpstr>
      <vt:lpstr>Others?</vt:lpstr>
      <vt:lpstr>Thinking Ahead </vt:lpstr>
      <vt:lpstr>Background</vt:lpstr>
      <vt:lpstr>How we developed resource</vt:lpstr>
      <vt:lpstr>Thinking Ahead (Affairs) – Julia (sorted)</vt:lpstr>
      <vt:lpstr>Talking Mats  and Capacity </vt:lpstr>
      <vt:lpstr>Judgements on capacity Taken from MCA (2005) and AwIA (2000) </vt:lpstr>
      <vt:lpstr>Depending on the issue, Talking Mats helped David to:</vt:lpstr>
      <vt:lpstr>Keeping Safe</vt:lpstr>
      <vt:lpstr>PowerPoint Presentation</vt:lpstr>
      <vt:lpstr>Relationships (going well)</vt:lpstr>
      <vt:lpstr> Other free resources https://www.talkingmats.com/projects/free-stuff-communication-disability/ </vt:lpstr>
      <vt:lpstr>PowerPoint Presentation</vt:lpstr>
      <vt:lpstr>Future plans</vt:lpstr>
      <vt:lpstr>A Children’s Rights Approach</vt:lpstr>
      <vt:lpstr>Finlay</vt:lpstr>
      <vt:lpstr>References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Joan Murphy</cp:lastModifiedBy>
  <cp:revision>306</cp:revision>
  <cp:lastPrinted>2019-06-19T08:58:06Z</cp:lastPrinted>
  <dcterms:created xsi:type="dcterms:W3CDTF">2014-09-19T10:41:31Z</dcterms:created>
  <dcterms:modified xsi:type="dcterms:W3CDTF">2019-06-22T12:10:54Z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0x010100DE129CF1C23EC548800DCCDEA55C101F</vt:lpwstr>
  </property>
</Properties>
</file>