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59" r:id="rId4"/>
    <p:sldId id="261" r:id="rId5"/>
    <p:sldId id="260" r:id="rId6"/>
    <p:sldId id="258" r:id="rId7"/>
    <p:sldId id="262" r:id="rId8"/>
    <p:sldId id="263" r:id="rId9"/>
    <p:sldId id="266" r:id="rId10"/>
    <p:sldId id="264" r:id="rId11"/>
    <p:sldId id="265"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horn, J" initials="KJ"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snapToGrid="0">
      <p:cViewPr>
        <p:scale>
          <a:sx n="63" d="100"/>
          <a:sy n="63" d="100"/>
        </p:scale>
        <p:origin x="-138" y="-210"/>
      </p:cViewPr>
      <p:guideLst>
        <p:guide orient="horz" pos="2160"/>
        <p:guide pos="3840"/>
      </p:guideLst>
    </p:cSldViewPr>
  </p:slideViewPr>
  <p:notesTextViewPr>
    <p:cViewPr>
      <p:scale>
        <a:sx n="1" d="1"/>
        <a:sy n="1" d="1"/>
      </p:scale>
      <p:origin x="0" y="0"/>
    </p:cViewPr>
  </p:notesTextViewPr>
  <p:notesViewPr>
    <p:cSldViewPr snapToGrid="0">
      <p:cViewPr>
        <p:scale>
          <a:sx n="100" d="100"/>
          <a:sy n="100" d="100"/>
        </p:scale>
        <p:origin x="-1806" y="22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a:t>AAC Use Frequency Chart</a:t>
            </a:r>
            <a:r>
              <a:rPr lang="en-GB" baseline="0"/>
              <a:t>  </a:t>
            </a:r>
            <a:endParaRPr lang="en-GB"/>
          </a:p>
        </c:rich>
      </c:tx>
      <c:layout/>
      <c:overlay val="0"/>
      <c:spPr>
        <a:noFill/>
        <a:ln>
          <a:noFill/>
        </a:ln>
        <a:effectLst/>
      </c:spPr>
    </c:title>
    <c:autoTitleDeleted val="0"/>
    <c:plotArea>
      <c:layout>
        <c:manualLayout>
          <c:layoutTarget val="inner"/>
          <c:xMode val="edge"/>
          <c:yMode val="edge"/>
          <c:x val="5.3278460192475938E-2"/>
          <c:y val="0.13150519551964274"/>
          <c:w val="0.93783265091863521"/>
          <c:h val="0.5413269588107289"/>
        </c:manualLayout>
      </c:layout>
      <c:barChart>
        <c:barDir val="col"/>
        <c:grouping val="clustered"/>
        <c:varyColors val="0"/>
        <c:ser>
          <c:idx val="0"/>
          <c:order val="0"/>
          <c:tx>
            <c:strRef>
              <c:f>Sheet1!$A$1</c:f>
              <c:strCache>
                <c:ptCount val="1"/>
                <c:pt idx="0">
                  <c:v>Volunteer an answer or question or statement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Sheet1!$A$2:$A$42</c:f>
              <c:numCache>
                <c:formatCode>General</c:formatCode>
                <c:ptCount val="41"/>
                <c:pt idx="0">
                  <c:v>0</c:v>
                </c:pt>
                <c:pt idx="1">
                  <c:v>0</c:v>
                </c:pt>
                <c:pt idx="2">
                  <c:v>8</c:v>
                </c:pt>
                <c:pt idx="3">
                  <c:v>6</c:v>
                </c:pt>
                <c:pt idx="4">
                  <c:v>2</c:v>
                </c:pt>
                <c:pt idx="5">
                  <c:v>0</c:v>
                </c:pt>
                <c:pt idx="6">
                  <c:v>0</c:v>
                </c:pt>
                <c:pt idx="7">
                  <c:v>0</c:v>
                </c:pt>
                <c:pt idx="8">
                  <c:v>3</c:v>
                </c:pt>
                <c:pt idx="9">
                  <c:v>0</c:v>
                </c:pt>
                <c:pt idx="10">
                  <c:v>0</c:v>
                </c:pt>
                <c:pt idx="11">
                  <c:v>1</c:v>
                </c:pt>
                <c:pt idx="12">
                  <c:v>0</c:v>
                </c:pt>
                <c:pt idx="13">
                  <c:v>2</c:v>
                </c:pt>
                <c:pt idx="14">
                  <c:v>1</c:v>
                </c:pt>
                <c:pt idx="15">
                  <c:v>0</c:v>
                </c:pt>
                <c:pt idx="16">
                  <c:v>0</c:v>
                </c:pt>
                <c:pt idx="17">
                  <c:v>0</c:v>
                </c:pt>
                <c:pt idx="18">
                  <c:v>0</c:v>
                </c:pt>
                <c:pt idx="19">
                  <c:v>0</c:v>
                </c:pt>
                <c:pt idx="20">
                  <c:v>0</c:v>
                </c:pt>
                <c:pt idx="21">
                  <c:v>0</c:v>
                </c:pt>
                <c:pt idx="22">
                  <c:v>2</c:v>
                </c:pt>
                <c:pt idx="23">
                  <c:v>0</c:v>
                </c:pt>
                <c:pt idx="24">
                  <c:v>0</c:v>
                </c:pt>
                <c:pt idx="25">
                  <c:v>0</c:v>
                </c:pt>
                <c:pt idx="26">
                  <c:v>0</c:v>
                </c:pt>
                <c:pt idx="27">
                  <c:v>0</c:v>
                </c:pt>
                <c:pt idx="28">
                  <c:v>6</c:v>
                </c:pt>
                <c:pt idx="29">
                  <c:v>0</c:v>
                </c:pt>
                <c:pt idx="30">
                  <c:v>0</c:v>
                </c:pt>
                <c:pt idx="31">
                  <c:v>0</c:v>
                </c:pt>
                <c:pt idx="32">
                  <c:v>0</c:v>
                </c:pt>
                <c:pt idx="33">
                  <c:v>0</c:v>
                </c:pt>
                <c:pt idx="34">
                  <c:v>0</c:v>
                </c:pt>
                <c:pt idx="35">
                  <c:v>0</c:v>
                </c:pt>
                <c:pt idx="36">
                  <c:v>0</c:v>
                </c:pt>
                <c:pt idx="37">
                  <c:v>2</c:v>
                </c:pt>
                <c:pt idx="38">
                  <c:v>1</c:v>
                </c:pt>
                <c:pt idx="39">
                  <c:v>0</c:v>
                </c:pt>
                <c:pt idx="40">
                  <c:v>0</c:v>
                </c:pt>
              </c:numCache>
            </c:numRef>
          </c:val>
        </c:ser>
        <c:ser>
          <c:idx val="1"/>
          <c:order val="1"/>
          <c:tx>
            <c:strRef>
              <c:f>Sheet1!$B$1</c:f>
              <c:strCache>
                <c:ptCount val="1"/>
                <c:pt idx="0">
                  <c:v>Start a conversation using the device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Sheet1!$B$2:$B$42</c:f>
              <c:numCache>
                <c:formatCode>General</c:formatCode>
                <c:ptCount val="41"/>
                <c:pt idx="0">
                  <c:v>0</c:v>
                </c:pt>
                <c:pt idx="1">
                  <c:v>0</c:v>
                </c:pt>
                <c:pt idx="2">
                  <c:v>4</c:v>
                </c:pt>
                <c:pt idx="3">
                  <c:v>4</c:v>
                </c:pt>
                <c:pt idx="4">
                  <c:v>0</c:v>
                </c:pt>
                <c:pt idx="5">
                  <c:v>1</c:v>
                </c:pt>
                <c:pt idx="6">
                  <c:v>3</c:v>
                </c:pt>
                <c:pt idx="7">
                  <c:v>3</c:v>
                </c:pt>
                <c:pt idx="8">
                  <c:v>2</c:v>
                </c:pt>
                <c:pt idx="9">
                  <c:v>0</c:v>
                </c:pt>
                <c:pt idx="10">
                  <c:v>0</c:v>
                </c:pt>
                <c:pt idx="11">
                  <c:v>2</c:v>
                </c:pt>
                <c:pt idx="12">
                  <c:v>3</c:v>
                </c:pt>
                <c:pt idx="13">
                  <c:v>3</c:v>
                </c:pt>
                <c:pt idx="14">
                  <c:v>4</c:v>
                </c:pt>
                <c:pt idx="15">
                  <c:v>0</c:v>
                </c:pt>
                <c:pt idx="16">
                  <c:v>0</c:v>
                </c:pt>
                <c:pt idx="17">
                  <c:v>3</c:v>
                </c:pt>
                <c:pt idx="18">
                  <c:v>0</c:v>
                </c:pt>
                <c:pt idx="19">
                  <c:v>6</c:v>
                </c:pt>
                <c:pt idx="20">
                  <c:v>0</c:v>
                </c:pt>
                <c:pt idx="21">
                  <c:v>1</c:v>
                </c:pt>
                <c:pt idx="22">
                  <c:v>0</c:v>
                </c:pt>
                <c:pt idx="23">
                  <c:v>2</c:v>
                </c:pt>
                <c:pt idx="24">
                  <c:v>3</c:v>
                </c:pt>
                <c:pt idx="25">
                  <c:v>1</c:v>
                </c:pt>
                <c:pt idx="26">
                  <c:v>0</c:v>
                </c:pt>
                <c:pt idx="27">
                  <c:v>1</c:v>
                </c:pt>
                <c:pt idx="28">
                  <c:v>6</c:v>
                </c:pt>
                <c:pt idx="29">
                  <c:v>2</c:v>
                </c:pt>
                <c:pt idx="30">
                  <c:v>0</c:v>
                </c:pt>
                <c:pt idx="31">
                  <c:v>0</c:v>
                </c:pt>
                <c:pt idx="32">
                  <c:v>0</c:v>
                </c:pt>
                <c:pt idx="33">
                  <c:v>0</c:v>
                </c:pt>
                <c:pt idx="34">
                  <c:v>0</c:v>
                </c:pt>
                <c:pt idx="35">
                  <c:v>0</c:v>
                </c:pt>
                <c:pt idx="36">
                  <c:v>0</c:v>
                </c:pt>
                <c:pt idx="37">
                  <c:v>0</c:v>
                </c:pt>
                <c:pt idx="38">
                  <c:v>0</c:v>
                </c:pt>
                <c:pt idx="39">
                  <c:v>2</c:v>
                </c:pt>
                <c:pt idx="40">
                  <c:v>0</c:v>
                </c:pt>
              </c:numCache>
            </c:numRef>
          </c:val>
        </c:ser>
        <c:ser>
          <c:idx val="2"/>
          <c:order val="2"/>
          <c:tx>
            <c:strRef>
              <c:f>Sheet1!$C$1</c:f>
              <c:strCache>
                <c:ptCount val="1"/>
                <c:pt idx="0">
                  <c:v>Device used when message is not understood by listener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Sheet1!$C$2:$C$42</c:f>
              <c:numCache>
                <c:formatCode>General</c:formatCode>
                <c:ptCount val="41"/>
                <c:pt idx="0">
                  <c:v>1</c:v>
                </c:pt>
                <c:pt idx="1">
                  <c:v>2</c:v>
                </c:pt>
                <c:pt idx="2">
                  <c:v>6</c:v>
                </c:pt>
                <c:pt idx="3">
                  <c:v>6</c:v>
                </c:pt>
                <c:pt idx="4">
                  <c:v>2</c:v>
                </c:pt>
                <c:pt idx="5">
                  <c:v>2</c:v>
                </c:pt>
                <c:pt idx="6">
                  <c:v>2</c:v>
                </c:pt>
                <c:pt idx="7">
                  <c:v>4</c:v>
                </c:pt>
                <c:pt idx="8">
                  <c:v>4</c:v>
                </c:pt>
                <c:pt idx="9">
                  <c:v>1</c:v>
                </c:pt>
                <c:pt idx="10">
                  <c:v>0</c:v>
                </c:pt>
                <c:pt idx="11">
                  <c:v>4</c:v>
                </c:pt>
                <c:pt idx="12">
                  <c:v>3</c:v>
                </c:pt>
                <c:pt idx="13">
                  <c:v>3</c:v>
                </c:pt>
                <c:pt idx="14">
                  <c:v>5</c:v>
                </c:pt>
                <c:pt idx="15">
                  <c:v>0</c:v>
                </c:pt>
                <c:pt idx="16">
                  <c:v>0</c:v>
                </c:pt>
                <c:pt idx="17">
                  <c:v>5</c:v>
                </c:pt>
                <c:pt idx="18">
                  <c:v>0</c:v>
                </c:pt>
                <c:pt idx="19">
                  <c:v>2</c:v>
                </c:pt>
                <c:pt idx="20">
                  <c:v>0</c:v>
                </c:pt>
                <c:pt idx="21">
                  <c:v>1</c:v>
                </c:pt>
                <c:pt idx="22">
                  <c:v>1</c:v>
                </c:pt>
                <c:pt idx="23">
                  <c:v>1</c:v>
                </c:pt>
                <c:pt idx="24">
                  <c:v>0</c:v>
                </c:pt>
                <c:pt idx="25">
                  <c:v>0</c:v>
                </c:pt>
                <c:pt idx="26">
                  <c:v>0</c:v>
                </c:pt>
                <c:pt idx="27">
                  <c:v>0</c:v>
                </c:pt>
                <c:pt idx="28">
                  <c:v>2</c:v>
                </c:pt>
                <c:pt idx="29">
                  <c:v>0</c:v>
                </c:pt>
                <c:pt idx="30">
                  <c:v>0</c:v>
                </c:pt>
                <c:pt idx="31">
                  <c:v>0</c:v>
                </c:pt>
                <c:pt idx="32">
                  <c:v>0</c:v>
                </c:pt>
                <c:pt idx="33">
                  <c:v>0</c:v>
                </c:pt>
                <c:pt idx="34">
                  <c:v>0</c:v>
                </c:pt>
                <c:pt idx="35">
                  <c:v>0</c:v>
                </c:pt>
                <c:pt idx="36">
                  <c:v>0</c:v>
                </c:pt>
                <c:pt idx="37">
                  <c:v>0</c:v>
                </c:pt>
                <c:pt idx="38">
                  <c:v>0</c:v>
                </c:pt>
                <c:pt idx="39">
                  <c:v>0</c:v>
                </c:pt>
                <c:pt idx="40">
                  <c:v>0</c:v>
                </c:pt>
              </c:numCache>
            </c:numRef>
          </c:val>
        </c:ser>
        <c:ser>
          <c:idx val="3"/>
          <c:order val="3"/>
          <c:tx>
            <c:strRef>
              <c:f>Sheet1!$D$1</c:f>
              <c:strCache>
                <c:ptCount val="1"/>
                <c:pt idx="0">
                  <c:v>Device used in discussion with a friend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Sheet1!$D$2:$D$42</c:f>
              <c:numCache>
                <c:formatCode>General</c:formatCode>
                <c:ptCount val="41"/>
                <c:pt idx="0">
                  <c:v>1</c:v>
                </c:pt>
                <c:pt idx="1">
                  <c:v>2</c:v>
                </c:pt>
                <c:pt idx="2">
                  <c:v>7</c:v>
                </c:pt>
                <c:pt idx="3">
                  <c:v>10</c:v>
                </c:pt>
                <c:pt idx="4">
                  <c:v>1</c:v>
                </c:pt>
                <c:pt idx="5">
                  <c:v>3</c:v>
                </c:pt>
                <c:pt idx="6">
                  <c:v>0</c:v>
                </c:pt>
                <c:pt idx="7">
                  <c:v>1</c:v>
                </c:pt>
                <c:pt idx="8">
                  <c:v>3</c:v>
                </c:pt>
                <c:pt idx="9">
                  <c:v>4</c:v>
                </c:pt>
                <c:pt idx="10">
                  <c:v>0</c:v>
                </c:pt>
                <c:pt idx="11">
                  <c:v>2</c:v>
                </c:pt>
                <c:pt idx="12">
                  <c:v>0</c:v>
                </c:pt>
                <c:pt idx="13">
                  <c:v>3</c:v>
                </c:pt>
                <c:pt idx="14">
                  <c:v>1</c:v>
                </c:pt>
                <c:pt idx="15">
                  <c:v>0</c:v>
                </c:pt>
                <c:pt idx="16">
                  <c:v>0</c:v>
                </c:pt>
                <c:pt idx="17">
                  <c:v>2</c:v>
                </c:pt>
                <c:pt idx="18">
                  <c:v>3</c:v>
                </c:pt>
                <c:pt idx="19">
                  <c:v>8</c:v>
                </c:pt>
                <c:pt idx="20">
                  <c:v>0</c:v>
                </c:pt>
                <c:pt idx="21">
                  <c:v>0</c:v>
                </c:pt>
                <c:pt idx="22">
                  <c:v>0</c:v>
                </c:pt>
                <c:pt idx="23">
                  <c:v>3</c:v>
                </c:pt>
                <c:pt idx="24">
                  <c:v>0</c:v>
                </c:pt>
                <c:pt idx="25">
                  <c:v>1</c:v>
                </c:pt>
                <c:pt idx="26">
                  <c:v>2</c:v>
                </c:pt>
                <c:pt idx="27">
                  <c:v>5</c:v>
                </c:pt>
                <c:pt idx="28">
                  <c:v>7</c:v>
                </c:pt>
                <c:pt idx="29">
                  <c:v>3</c:v>
                </c:pt>
                <c:pt idx="30">
                  <c:v>0</c:v>
                </c:pt>
                <c:pt idx="31">
                  <c:v>0</c:v>
                </c:pt>
                <c:pt idx="32">
                  <c:v>0</c:v>
                </c:pt>
                <c:pt idx="33">
                  <c:v>0</c:v>
                </c:pt>
                <c:pt idx="34">
                  <c:v>0</c:v>
                </c:pt>
                <c:pt idx="35">
                  <c:v>2</c:v>
                </c:pt>
                <c:pt idx="36">
                  <c:v>0</c:v>
                </c:pt>
                <c:pt idx="37">
                  <c:v>3</c:v>
                </c:pt>
                <c:pt idx="38">
                  <c:v>0</c:v>
                </c:pt>
                <c:pt idx="39">
                  <c:v>2</c:v>
                </c:pt>
                <c:pt idx="40">
                  <c:v>5</c:v>
                </c:pt>
              </c:numCache>
            </c:numRef>
          </c:val>
        </c:ser>
        <c:ser>
          <c:idx val="4"/>
          <c:order val="4"/>
          <c:tx>
            <c:strRef>
              <c:f>Sheet1!$E$1</c:f>
              <c:strCache>
                <c:ptCount val="1"/>
                <c:pt idx="0">
                  <c:v>Device used in discussion with an adult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val>
            <c:numRef>
              <c:f>Sheet1!$E$2:$E$42</c:f>
              <c:numCache>
                <c:formatCode>General</c:formatCode>
                <c:ptCount val="41"/>
                <c:pt idx="0">
                  <c:v>0</c:v>
                </c:pt>
                <c:pt idx="1">
                  <c:v>4</c:v>
                </c:pt>
                <c:pt idx="2">
                  <c:v>0</c:v>
                </c:pt>
                <c:pt idx="3">
                  <c:v>0</c:v>
                </c:pt>
                <c:pt idx="4">
                  <c:v>0</c:v>
                </c:pt>
                <c:pt idx="5">
                  <c:v>3</c:v>
                </c:pt>
                <c:pt idx="6">
                  <c:v>2</c:v>
                </c:pt>
                <c:pt idx="7">
                  <c:v>0</c:v>
                </c:pt>
                <c:pt idx="8">
                  <c:v>3</c:v>
                </c:pt>
                <c:pt idx="9">
                  <c:v>4</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4</c:v>
                </c:pt>
                <c:pt idx="25">
                  <c:v>0</c:v>
                </c:pt>
                <c:pt idx="26">
                  <c:v>0</c:v>
                </c:pt>
                <c:pt idx="27">
                  <c:v>0</c:v>
                </c:pt>
                <c:pt idx="28">
                  <c:v>0</c:v>
                </c:pt>
                <c:pt idx="29">
                  <c:v>1</c:v>
                </c:pt>
                <c:pt idx="30">
                  <c:v>0</c:v>
                </c:pt>
                <c:pt idx="31">
                  <c:v>0</c:v>
                </c:pt>
                <c:pt idx="32">
                  <c:v>0</c:v>
                </c:pt>
                <c:pt idx="33">
                  <c:v>0</c:v>
                </c:pt>
                <c:pt idx="34">
                  <c:v>0</c:v>
                </c:pt>
                <c:pt idx="35">
                  <c:v>1</c:v>
                </c:pt>
                <c:pt idx="36">
                  <c:v>0</c:v>
                </c:pt>
                <c:pt idx="37">
                  <c:v>0</c:v>
                </c:pt>
                <c:pt idx="38">
                  <c:v>0</c:v>
                </c:pt>
                <c:pt idx="39">
                  <c:v>0</c:v>
                </c:pt>
                <c:pt idx="40">
                  <c:v>2</c:v>
                </c:pt>
              </c:numCache>
            </c:numRef>
          </c:val>
        </c:ser>
        <c:dLbls>
          <c:showLegendKey val="0"/>
          <c:showVal val="0"/>
          <c:showCatName val="0"/>
          <c:showSerName val="0"/>
          <c:showPercent val="0"/>
          <c:showBubbleSize val="0"/>
        </c:dLbls>
        <c:gapWidth val="100"/>
        <c:overlap val="-24"/>
        <c:axId val="168677376"/>
        <c:axId val="168678912"/>
      </c:barChart>
      <c:catAx>
        <c:axId val="168677376"/>
        <c:scaling>
          <c:orientation val="minMax"/>
        </c:scaling>
        <c:delete val="0"/>
        <c:axPos val="b"/>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678912"/>
        <c:crosses val="autoZero"/>
        <c:auto val="1"/>
        <c:lblAlgn val="ctr"/>
        <c:lblOffset val="100"/>
        <c:noMultiLvlLbl val="0"/>
      </c:catAx>
      <c:valAx>
        <c:axId val="168678912"/>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mn-lt"/>
                    <a:ea typeface="+mn-ea"/>
                    <a:cs typeface="+mn-cs"/>
                  </a:defRPr>
                </a:pPr>
                <a:r>
                  <a:rPr lang="en-GB" sz="1200" baseline="0"/>
                  <a:t>Times AAC Used in Lessons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68677376"/>
        <c:crosses val="autoZero"/>
        <c:crossBetween val="between"/>
      </c:valAx>
      <c:spPr>
        <a:noFill/>
        <a:ln>
          <a:noFill/>
        </a:ln>
        <a:effectLst/>
      </c:spPr>
    </c:plotArea>
    <c:legend>
      <c:legendPos val="b"/>
      <c:layout>
        <c:manualLayout>
          <c:xMode val="edge"/>
          <c:yMode val="edge"/>
          <c:x val="7.5624614705588874E-3"/>
          <c:y val="0.86420651889610012"/>
          <c:w val="0.98934497618323991"/>
          <c:h val="0.12855119252550198"/>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0.04093</cdr:x>
      <cdr:y>0.73891</cdr:y>
    </cdr:from>
    <cdr:to>
      <cdr:x>0.99021</cdr:x>
      <cdr:y>0.8327</cdr:y>
    </cdr:to>
    <cdr:sp macro="" textlink="">
      <cdr:nvSpPr>
        <cdr:cNvPr id="3" name="TextBox 2"/>
        <cdr:cNvSpPr txBox="1"/>
      </cdr:nvSpPr>
      <cdr:spPr>
        <a:xfrm xmlns:a="http://schemas.openxmlformats.org/drawingml/2006/main">
          <a:off x="438150" y="2776539"/>
          <a:ext cx="10163175" cy="3524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a:p>
      </cdr:txBody>
    </cdr:sp>
  </cdr:relSizeAnchor>
  <cdr:relSizeAnchor xmlns:cdr="http://schemas.openxmlformats.org/drawingml/2006/chartDrawing">
    <cdr:from>
      <cdr:x>0.04004</cdr:x>
      <cdr:y>0.74041</cdr:y>
    </cdr:from>
    <cdr:to>
      <cdr:x>0.99018</cdr:x>
      <cdr:y>0.83291</cdr:y>
    </cdr:to>
    <cdr:sp macro="" textlink="">
      <cdr:nvSpPr>
        <cdr:cNvPr id="4" name="TextBox 3"/>
        <cdr:cNvSpPr txBox="1"/>
      </cdr:nvSpPr>
      <cdr:spPr>
        <a:xfrm xmlns:a="http://schemas.openxmlformats.org/drawingml/2006/main">
          <a:off x="455042" y="3895106"/>
          <a:ext cx="10798017" cy="48664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900" dirty="0"/>
            <a:t>              </a:t>
          </a:r>
          <a:endParaRPr lang="en-GB" sz="900" dirty="0" smtClean="0"/>
        </a:p>
        <a:p xmlns:a="http://schemas.openxmlformats.org/drawingml/2006/main">
          <a:r>
            <a:rPr lang="en-GB" sz="900" dirty="0">
              <a:solidFill>
                <a:schemeClr val="bg1"/>
              </a:solidFill>
            </a:rPr>
            <a:t> </a:t>
          </a:r>
          <a:r>
            <a:rPr lang="en-GB" sz="900" dirty="0" smtClean="0">
              <a:solidFill>
                <a:schemeClr val="bg1"/>
              </a:solidFill>
            </a:rPr>
            <a:t>                    Week </a:t>
          </a:r>
          <a:r>
            <a:rPr lang="en-GB" sz="900" dirty="0">
              <a:solidFill>
                <a:schemeClr val="bg1"/>
              </a:solidFill>
            </a:rPr>
            <a:t>1                        </a:t>
          </a:r>
          <a:r>
            <a:rPr lang="en-GB" sz="900" baseline="0" dirty="0">
              <a:solidFill>
                <a:schemeClr val="bg1"/>
              </a:solidFill>
            </a:rPr>
            <a:t> </a:t>
          </a:r>
          <a:r>
            <a:rPr lang="en-GB" sz="900" baseline="0" dirty="0" smtClean="0">
              <a:solidFill>
                <a:schemeClr val="bg1"/>
              </a:solidFill>
            </a:rPr>
            <a:t>           </a:t>
          </a:r>
          <a:r>
            <a:rPr lang="en-GB" sz="900" dirty="0" smtClean="0">
              <a:solidFill>
                <a:schemeClr val="bg1"/>
              </a:solidFill>
            </a:rPr>
            <a:t> </a:t>
          </a:r>
          <a:r>
            <a:rPr lang="en-GB" sz="900" dirty="0">
              <a:solidFill>
                <a:schemeClr val="bg1"/>
              </a:solidFill>
            </a:rPr>
            <a:t>Week</a:t>
          </a:r>
          <a:r>
            <a:rPr lang="en-GB" sz="900" baseline="0" dirty="0">
              <a:solidFill>
                <a:schemeClr val="bg1"/>
              </a:solidFill>
            </a:rPr>
            <a:t> 2                    </a:t>
          </a:r>
          <a:r>
            <a:rPr lang="en-GB" sz="900" baseline="0" dirty="0" smtClean="0">
              <a:solidFill>
                <a:schemeClr val="bg1"/>
              </a:solidFill>
            </a:rPr>
            <a:t>                   </a:t>
          </a:r>
          <a:r>
            <a:rPr lang="en-GB" sz="900" baseline="0" dirty="0">
              <a:solidFill>
                <a:schemeClr val="bg1"/>
              </a:solidFill>
            </a:rPr>
            <a:t>Week 3                       </a:t>
          </a:r>
          <a:r>
            <a:rPr lang="en-GB" sz="900" baseline="0" dirty="0" smtClean="0">
              <a:solidFill>
                <a:schemeClr val="bg1"/>
              </a:solidFill>
            </a:rPr>
            <a:t>              </a:t>
          </a:r>
          <a:r>
            <a:rPr lang="en-GB" sz="900" baseline="0" dirty="0">
              <a:solidFill>
                <a:schemeClr val="bg1"/>
              </a:solidFill>
            </a:rPr>
            <a:t>Week 4                     </a:t>
          </a:r>
          <a:r>
            <a:rPr lang="en-GB" sz="900" baseline="0" dirty="0" smtClean="0">
              <a:solidFill>
                <a:schemeClr val="bg1"/>
              </a:solidFill>
            </a:rPr>
            <a:t>             </a:t>
          </a:r>
          <a:r>
            <a:rPr lang="en-GB" sz="900" baseline="0" dirty="0">
              <a:solidFill>
                <a:schemeClr val="bg1"/>
              </a:solidFill>
            </a:rPr>
            <a:t>Week 5                     </a:t>
          </a:r>
          <a:r>
            <a:rPr lang="en-GB" sz="900" baseline="0" dirty="0" smtClean="0">
              <a:solidFill>
                <a:schemeClr val="bg1"/>
              </a:solidFill>
            </a:rPr>
            <a:t>                </a:t>
          </a:r>
          <a:r>
            <a:rPr lang="en-GB" sz="900" baseline="0" dirty="0">
              <a:solidFill>
                <a:schemeClr val="bg1"/>
              </a:solidFill>
            </a:rPr>
            <a:t>Week 6                       </a:t>
          </a:r>
          <a:r>
            <a:rPr lang="en-GB" sz="900" baseline="0" dirty="0" smtClean="0">
              <a:solidFill>
                <a:schemeClr val="bg1"/>
              </a:solidFill>
            </a:rPr>
            <a:t>                    </a:t>
          </a:r>
          <a:r>
            <a:rPr lang="en-GB" sz="900" baseline="0" dirty="0">
              <a:solidFill>
                <a:schemeClr val="bg1"/>
              </a:solidFill>
            </a:rPr>
            <a:t>Week 7                    </a:t>
          </a:r>
          <a:r>
            <a:rPr lang="en-GB" sz="900" baseline="0" dirty="0" smtClean="0">
              <a:solidFill>
                <a:schemeClr val="bg1"/>
              </a:solidFill>
            </a:rPr>
            <a:t>              </a:t>
          </a:r>
          <a:r>
            <a:rPr lang="en-GB" sz="900" baseline="0" dirty="0">
              <a:solidFill>
                <a:schemeClr val="bg1"/>
              </a:solidFill>
            </a:rPr>
            <a:t>Week </a:t>
          </a:r>
          <a:r>
            <a:rPr lang="en-GB" sz="900" baseline="0" dirty="0" smtClean="0">
              <a:solidFill>
                <a:schemeClr val="bg1"/>
              </a:solidFill>
            </a:rPr>
            <a:t>8</a:t>
          </a:r>
          <a:endParaRPr lang="en-GB" sz="900" baseline="0" dirty="0">
            <a:solidFill>
              <a:schemeClr val="bg1"/>
            </a:solidFill>
          </a:endParaRPr>
        </a:p>
      </cdr:txBody>
    </cdr:sp>
  </cdr:relSizeAnchor>
  <cdr:relSizeAnchor xmlns:cdr="http://schemas.openxmlformats.org/drawingml/2006/chartDrawing">
    <cdr:from>
      <cdr:x>0.28109</cdr:x>
      <cdr:y>0.67269</cdr:y>
    </cdr:from>
    <cdr:to>
      <cdr:x>0.28109</cdr:x>
      <cdr:y>0.80813</cdr:y>
    </cdr:to>
    <cdr:cxnSp macro="">
      <cdr:nvCxnSpPr>
        <cdr:cNvPr id="5" name="Straight Connector 4"/>
        <cdr:cNvCxnSpPr/>
      </cdr:nvCxnSpPr>
      <cdr:spPr>
        <a:xfrm xmlns:a="http://schemas.openxmlformats.org/drawingml/2006/main">
          <a:off x="3194463" y="3538847"/>
          <a:ext cx="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0.39736</cdr:x>
      <cdr:y>0.67557</cdr:y>
    </cdr:from>
    <cdr:to>
      <cdr:x>0.39736</cdr:x>
      <cdr:y>0.81101</cdr:y>
    </cdr:to>
    <cdr:cxnSp macro="">
      <cdr:nvCxnSpPr>
        <cdr:cNvPr id="12" name="Straight Connector 11"/>
        <cdr:cNvCxnSpPr/>
      </cdr:nvCxnSpPr>
      <cdr:spPr>
        <a:xfrm xmlns:a="http://schemas.openxmlformats.org/drawingml/2006/main">
          <a:off x="4515923" y="3554021"/>
          <a:ext cx="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0.51411</cdr:x>
      <cdr:y>0.67269</cdr:y>
    </cdr:from>
    <cdr:to>
      <cdr:x>0.5144</cdr:x>
      <cdr:y>0.80813</cdr:y>
    </cdr:to>
    <cdr:cxnSp macro="">
      <cdr:nvCxnSpPr>
        <cdr:cNvPr id="13" name="Straight Connector 12"/>
        <cdr:cNvCxnSpPr/>
      </cdr:nvCxnSpPr>
      <cdr:spPr>
        <a:xfrm xmlns:a="http://schemas.openxmlformats.org/drawingml/2006/main" flipH="1">
          <a:off x="5842660" y="3538847"/>
          <a:ext cx="330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0.6262</cdr:x>
      <cdr:y>0.67269</cdr:y>
    </cdr:from>
    <cdr:to>
      <cdr:x>0.6262</cdr:x>
      <cdr:y>0.80813</cdr:y>
    </cdr:to>
    <cdr:cxnSp macro="">
      <cdr:nvCxnSpPr>
        <cdr:cNvPr id="15" name="Straight Connector 14"/>
        <cdr:cNvCxnSpPr/>
      </cdr:nvCxnSpPr>
      <cdr:spPr>
        <a:xfrm xmlns:a="http://schemas.openxmlformats.org/drawingml/2006/main">
          <a:off x="7116618" y="3538847"/>
          <a:ext cx="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0.74219</cdr:x>
      <cdr:y>0.67269</cdr:y>
    </cdr:from>
    <cdr:to>
      <cdr:x>0.74219</cdr:x>
      <cdr:y>0.80813</cdr:y>
    </cdr:to>
    <cdr:cxnSp macro="">
      <cdr:nvCxnSpPr>
        <cdr:cNvPr id="16" name="Straight Connector 15"/>
        <cdr:cNvCxnSpPr/>
      </cdr:nvCxnSpPr>
      <cdr:spPr>
        <a:xfrm xmlns:a="http://schemas.openxmlformats.org/drawingml/2006/main">
          <a:off x="8434780" y="3538846"/>
          <a:ext cx="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0.85504</cdr:x>
      <cdr:y>0.67269</cdr:y>
    </cdr:from>
    <cdr:to>
      <cdr:x>0.85504</cdr:x>
      <cdr:y>0.80813</cdr:y>
    </cdr:to>
    <cdr:cxnSp macro="">
      <cdr:nvCxnSpPr>
        <cdr:cNvPr id="17" name="Straight Connector 16"/>
        <cdr:cNvCxnSpPr/>
      </cdr:nvCxnSpPr>
      <cdr:spPr>
        <a:xfrm xmlns:a="http://schemas.openxmlformats.org/drawingml/2006/main">
          <a:off x="9717315" y="3538847"/>
          <a:ext cx="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0.96999</cdr:x>
      <cdr:y>0.67269</cdr:y>
    </cdr:from>
    <cdr:to>
      <cdr:x>0.96999</cdr:x>
      <cdr:y>0.80813</cdr:y>
    </cdr:to>
    <cdr:cxnSp macro="">
      <cdr:nvCxnSpPr>
        <cdr:cNvPr id="18" name="Straight Connector 17"/>
        <cdr:cNvCxnSpPr/>
      </cdr:nvCxnSpPr>
      <cdr:spPr>
        <a:xfrm xmlns:a="http://schemas.openxmlformats.org/drawingml/2006/main">
          <a:off x="11023601" y="3538847"/>
          <a:ext cx="0" cy="712519"/>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0.06311</cdr:x>
      <cdr:y>0.81038</cdr:y>
    </cdr:from>
    <cdr:to>
      <cdr:x>0.99164</cdr:x>
      <cdr:y>0.81038</cdr:y>
    </cdr:to>
    <cdr:cxnSp macro="">
      <cdr:nvCxnSpPr>
        <cdr:cNvPr id="19" name="Straight Connector 18"/>
        <cdr:cNvCxnSpPr/>
      </cdr:nvCxnSpPr>
      <cdr:spPr>
        <a:xfrm xmlns:a="http://schemas.openxmlformats.org/drawingml/2006/main">
          <a:off x="717270" y="4263241"/>
          <a:ext cx="10552414" cy="0"/>
        </a:xfrm>
        <a:prstGeom xmlns:a="http://schemas.openxmlformats.org/drawingml/2006/main" prst="line">
          <a:avLst/>
        </a:prstGeom>
        <a:ln xmlns:a="http://schemas.openxmlformats.org/drawingml/2006/main">
          <a:solidFill>
            <a:schemeClr val="bg1">
              <a:lumMod val="95000"/>
            </a:schemeClr>
          </a:solidFill>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0.05434</cdr:x>
      <cdr:y>0.67269</cdr:y>
    </cdr:from>
    <cdr:to>
      <cdr:x>0.9906</cdr:x>
      <cdr:y>0.74041</cdr:y>
    </cdr:to>
    <cdr:sp macro="" textlink="">
      <cdr:nvSpPr>
        <cdr:cNvPr id="25" name="TextBox 24"/>
        <cdr:cNvSpPr txBox="1"/>
      </cdr:nvSpPr>
      <cdr:spPr>
        <a:xfrm xmlns:a="http://schemas.openxmlformats.org/drawingml/2006/main">
          <a:off x="617517" y="3538847"/>
          <a:ext cx="10640291" cy="3562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GB"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F264C3-87D5-49B6-9FF4-F075229FF277}" type="datetimeFigureOut">
              <a:rPr lang="en-GB" smtClean="0"/>
              <a:t>11/06/2014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1E7A1-D19D-4236-B132-80F525FD0DEF}" type="slidenum">
              <a:rPr lang="en-GB" smtClean="0"/>
              <a:t>‹#›</a:t>
            </a:fld>
            <a:endParaRPr lang="en-GB"/>
          </a:p>
        </p:txBody>
      </p:sp>
    </p:spTree>
    <p:extLst>
      <p:ext uri="{BB962C8B-B14F-4D97-AF65-F5344CB8AC3E}">
        <p14:creationId xmlns:p14="http://schemas.microsoft.com/office/powerpoint/2010/main" val="2638699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DP is a C</a:t>
            </a:r>
            <a:r>
              <a:rPr lang="en-GB" baseline="0" dirty="0" smtClean="0"/>
              <a:t> of E Voluntary Controlled School / mixed gender with 1261 students currently on roll including ARP for 30 Students with MLD. In this case our student is guested into the ARP because of her multiple disabilities which include MLD/Hearing Loss/ </a:t>
            </a:r>
            <a:r>
              <a:rPr lang="en-GB" baseline="0" dirty="0" err="1" smtClean="0"/>
              <a:t>Fasciosapulohumeral</a:t>
            </a:r>
            <a:r>
              <a:rPr lang="en-GB" baseline="0" dirty="0" smtClean="0"/>
              <a:t> Muscular Dystrophy resulting in dysarthria causing significant articulation difficulty. On entry to DP following a meeting with GOSH and Julia’s primary school teachers and family it was decided that we would continue the trial that was begun in primary school. This was a first for our school raising questions of how to support Julia using the IPod and Proloquo2Go software, how to record usage and the long term considerations beyond secondary education. </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1</a:t>
            </a:fld>
            <a:endParaRPr lang="en-GB"/>
          </a:p>
        </p:txBody>
      </p:sp>
    </p:spTree>
    <p:extLst>
      <p:ext uri="{BB962C8B-B14F-4D97-AF65-F5344CB8AC3E}">
        <p14:creationId xmlns:p14="http://schemas.microsoft.com/office/powerpoint/2010/main" val="297692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During primary school Julia used text to speak but not very well because her literacy levels were so low she experienced</a:t>
            </a:r>
            <a:r>
              <a:rPr lang="en-GB" baseline="0" dirty="0" smtClean="0"/>
              <a:t> difficulty being able to type what she wanted because of spelling and grammatical errors. In the first trial we encouraged her to mainly use the grid and the symbols however in the second trial Julia did use both and reported that she found text to speak very useful.</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10</a:t>
            </a:fld>
            <a:endParaRPr lang="en-GB"/>
          </a:p>
        </p:txBody>
      </p:sp>
    </p:spTree>
    <p:extLst>
      <p:ext uri="{BB962C8B-B14F-4D97-AF65-F5344CB8AC3E}">
        <p14:creationId xmlns:p14="http://schemas.microsoft.com/office/powerpoint/2010/main" val="145654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Julia found she could keep up with her peers in</a:t>
            </a:r>
            <a:r>
              <a:rPr lang="en-GB" baseline="0" dirty="0" smtClean="0"/>
              <a:t> conversation better because the device helped her speak quickly and say multisyllabic words. Many of the questions teachers ask in class require the use of multisyllabic curriculum words to be included in spoken answers and having the device could help Julia and with answering questions a teacher asked. Julia used the grid for directed questions. </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11</a:t>
            </a:fld>
            <a:endParaRPr lang="en-GB"/>
          </a:p>
        </p:txBody>
      </p:sp>
    </p:spTree>
    <p:extLst>
      <p:ext uri="{BB962C8B-B14F-4D97-AF65-F5344CB8AC3E}">
        <p14:creationId xmlns:p14="http://schemas.microsoft.com/office/powerpoint/2010/main" val="2773975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Julia’s grammar and spelling has improved enough for her to be able to make use of the text to speak facility as she has indicated on the pupil voice interview. The example on the slide comes from an actual response to a directed request</a:t>
            </a:r>
            <a:r>
              <a:rPr lang="en-GB" baseline="0" dirty="0" smtClean="0"/>
              <a:t> by the teacher to retell a narrative she had heard during the lesson. Without the IPod this long communication would have been far more laborious for Julia to say. This reply was accurate although the word ‘strange’ should have been ‘stranger’.</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12</a:t>
            </a:fld>
            <a:endParaRPr lang="en-GB"/>
          </a:p>
        </p:txBody>
      </p:sp>
    </p:spTree>
    <p:extLst>
      <p:ext uri="{BB962C8B-B14F-4D97-AF65-F5344CB8AC3E}">
        <p14:creationId xmlns:p14="http://schemas.microsoft.com/office/powerpoint/2010/main" val="130629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79425"/>
            <a:ext cx="5486400" cy="3086100"/>
          </a:xfrm>
        </p:spPr>
      </p:sp>
      <p:sp>
        <p:nvSpPr>
          <p:cNvPr id="3" name="Notes Placeholder 2"/>
          <p:cNvSpPr>
            <a:spLocks noGrp="1"/>
          </p:cNvSpPr>
          <p:nvPr>
            <p:ph type="body" idx="1"/>
          </p:nvPr>
        </p:nvSpPr>
        <p:spPr>
          <a:xfrm>
            <a:off x="667870" y="3844739"/>
            <a:ext cx="5486400" cy="3600450"/>
          </a:xfrm>
        </p:spPr>
        <p:txBody>
          <a:bodyPr/>
          <a:lstStyle/>
          <a:p>
            <a:pPr marL="171450" indent="-171450">
              <a:buFont typeface="Wingdings" panose="05000000000000000000" pitchFamily="2" charset="2"/>
              <a:buChar char="ü"/>
            </a:pPr>
            <a:r>
              <a:rPr lang="en-GB" dirty="0" smtClean="0"/>
              <a:t>Time doesn’t allow</a:t>
            </a:r>
            <a:r>
              <a:rPr lang="en-GB" baseline="0" dirty="0" smtClean="0"/>
              <a:t> for long complex approaches to record keeping in a trial in the mainstream secondary setting.</a:t>
            </a:r>
          </a:p>
          <a:p>
            <a:pPr marL="171450" indent="-171450">
              <a:buFont typeface="Wingdings" panose="05000000000000000000" pitchFamily="2" charset="2"/>
              <a:buChar char="ü"/>
            </a:pPr>
            <a:r>
              <a:rPr lang="en-GB" baseline="0" dirty="0" smtClean="0"/>
              <a:t>Having time to think it all through really helped and having time to analyse the 1</a:t>
            </a:r>
            <a:r>
              <a:rPr lang="en-GB" baseline="30000" dirty="0" smtClean="0"/>
              <a:t>st</a:t>
            </a:r>
            <a:r>
              <a:rPr lang="en-GB" baseline="0" dirty="0" smtClean="0"/>
              <a:t> trial before starting the 2</a:t>
            </a:r>
            <a:r>
              <a:rPr lang="en-GB" baseline="30000" dirty="0" smtClean="0"/>
              <a:t>nd</a:t>
            </a:r>
            <a:r>
              <a:rPr lang="en-GB" baseline="0" dirty="0" smtClean="0"/>
              <a:t> trial was very helpful</a:t>
            </a:r>
          </a:p>
          <a:p>
            <a:pPr marL="171450" indent="-171450">
              <a:buFont typeface="Wingdings" panose="05000000000000000000" pitchFamily="2" charset="2"/>
              <a:buChar char="ü"/>
            </a:pPr>
            <a:r>
              <a:rPr lang="en-GB" baseline="0" dirty="0" smtClean="0"/>
              <a:t>In the end speaking with teachers face to face and individually was most productive and providing a detailed training session for the SSA’s worked well so they could load keywords onto the IPod. </a:t>
            </a:r>
          </a:p>
          <a:p>
            <a:pPr marL="171450" indent="-171450">
              <a:buFont typeface="Wingdings" panose="05000000000000000000" pitchFamily="2" charset="2"/>
              <a:buChar char="ü"/>
            </a:pPr>
            <a:r>
              <a:rPr lang="en-GB" baseline="0" dirty="0" smtClean="0"/>
              <a:t>Everyone was clear about roles and responsibility however being understaffed at times due to illness and other duties meant gaps appeared in the record keeping leading us to reconsider and allow Julia to start keeping the tally which worked really well with adult monitoring. </a:t>
            </a:r>
          </a:p>
          <a:p>
            <a:pPr marL="171450" indent="-171450">
              <a:buFont typeface="Wingdings" panose="05000000000000000000" pitchFamily="2" charset="2"/>
              <a:buChar char="ü"/>
            </a:pPr>
            <a:r>
              <a:rPr lang="en-GB" baseline="0" dirty="0" smtClean="0"/>
              <a:t>Getting other members of staff on board isn’t always easy however I needed to remember that the IPod wasn’t the main form of communication for Julia but rather a back up and a very useful one at that.</a:t>
            </a:r>
          </a:p>
          <a:p>
            <a:pPr marL="171450" indent="-171450">
              <a:buFont typeface="Wingdings" panose="05000000000000000000" pitchFamily="2" charset="2"/>
              <a:buChar char="ü"/>
            </a:pPr>
            <a:r>
              <a:rPr lang="en-GB" baseline="0" dirty="0" smtClean="0"/>
              <a:t>The donkey work really involved chasing teachers for keywords most of the time and making sure the IPod was returned to the designated place each day and picked up in the morning.</a:t>
            </a:r>
          </a:p>
          <a:p>
            <a:pPr marL="171450" indent="-171450">
              <a:buFont typeface="Wingdings" panose="05000000000000000000" pitchFamily="2" charset="2"/>
              <a:buChar char="Ø"/>
            </a:pPr>
            <a:r>
              <a:rPr lang="en-GB" baseline="0" dirty="0" smtClean="0"/>
              <a:t>We wanted to offer Julia an additional tool to enable her to communicate more easily in school with a view to what may be appropriate in years to come.</a:t>
            </a:r>
          </a:p>
          <a:p>
            <a:pPr marL="171450" indent="-171450">
              <a:buFont typeface="Wingdings" panose="05000000000000000000" pitchFamily="2" charset="2"/>
              <a:buChar char="Ø"/>
            </a:pPr>
            <a:r>
              <a:rPr lang="en-GB" baseline="0" dirty="0" smtClean="0"/>
              <a:t>Our job now is to continue with using the IPod that GOSH have kindly allowed Julia to keep until the end of the year which we are grateful for and will further facilitate Julia’s experience of using such a device. </a:t>
            </a:r>
          </a:p>
          <a:p>
            <a:pPr marL="171450" indent="-171450">
              <a:buFont typeface="Wingdings" panose="05000000000000000000" pitchFamily="2" charset="2"/>
              <a:buChar char="Ø"/>
            </a:pPr>
            <a:r>
              <a:rPr lang="en-GB" baseline="0" dirty="0" smtClean="0"/>
              <a:t>Funding is the big question we really don’t know at this point what way a device will be funded but will hopefully have some clarity by September when the new Education, Health and Care Plans come into play instead of the statements.</a:t>
            </a:r>
          </a:p>
          <a:p>
            <a:pPr marL="171450" indent="-171450">
              <a:buFont typeface="Wingdings" panose="05000000000000000000" pitchFamily="2" charset="2"/>
              <a:buChar char="Ø"/>
            </a:pPr>
            <a:r>
              <a:rPr lang="en-GB" baseline="0" dirty="0" smtClean="0"/>
              <a:t>Our long term hope is that Julia will have come to know what works well for her with communicating and can take whatever she uses with her onto college and beyond.</a:t>
            </a:r>
          </a:p>
          <a:p>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13</a:t>
            </a:fld>
            <a:endParaRPr lang="en-GB"/>
          </a:p>
        </p:txBody>
      </p:sp>
    </p:spTree>
    <p:extLst>
      <p:ext uri="{BB962C8B-B14F-4D97-AF65-F5344CB8AC3E}">
        <p14:creationId xmlns:p14="http://schemas.microsoft.com/office/powerpoint/2010/main" val="34245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began with the following plan as listed on</a:t>
            </a:r>
            <a:r>
              <a:rPr lang="en-GB" baseline="0" dirty="0" smtClean="0"/>
              <a:t> the screen but realised there were a few major missing pieces at the end of the first trial. The main and probably most important piece missing was student voice, knowing how Julia felt about the whole idea in secondary which is very different to a primary setting. I didn’t feel I had given Julia enough opportunity to express her own ideas or thoughts and opinions although in general Julia just went along with whatever was suggested. </a:t>
            </a:r>
          </a:p>
          <a:p>
            <a:r>
              <a:rPr lang="en-GB" baseline="0" dirty="0" smtClean="0"/>
              <a:t>An opportunity should have been provided for Julia without lots of adults surrounding her for her to express her real thoughts on the trial. We had not really considered the reaction of Julia’s peers either which is important because their reaction could easily influence Julia’s willingness to try the IPod out. Lastly we had not accounted for break time communication between Julia and her peers which could have provided much more data to analyse and use to inform decision making at the end of the trial. The training sessions for staff for the software were interesting; teachers preferred to have mini sessions 1-1 which was far more time consuming but they could then choose times that suited them better. The Special Support Assistant’s (SSA’s) were interested in how the system worked which although simple in reality for some including myself was difficult at the beginning. I used pictures cues throughout which they seemed to enjoy far more and could take away with them and refer to when needed.</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2</a:t>
            </a:fld>
            <a:endParaRPr lang="en-GB"/>
          </a:p>
        </p:txBody>
      </p:sp>
    </p:spTree>
    <p:extLst>
      <p:ext uri="{BB962C8B-B14F-4D97-AF65-F5344CB8AC3E}">
        <p14:creationId xmlns:p14="http://schemas.microsoft.com/office/powerpoint/2010/main" val="218499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sent an email to all Julia’s teachers asking them to consider these questions to</a:t>
            </a:r>
            <a:r>
              <a:rPr lang="en-GB" baseline="0" dirty="0" smtClean="0"/>
              <a:t> help the Speech Therapist and myself to set some functional targets for Julia while using the IPod and software. </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3</a:t>
            </a:fld>
            <a:endParaRPr lang="en-GB"/>
          </a:p>
        </p:txBody>
      </p:sp>
    </p:spTree>
    <p:extLst>
      <p:ext uri="{BB962C8B-B14F-4D97-AF65-F5344CB8AC3E}">
        <p14:creationId xmlns:p14="http://schemas.microsoft.com/office/powerpoint/2010/main" val="2631943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comments teachers made really helped inform the targets we gave</a:t>
            </a:r>
            <a:r>
              <a:rPr lang="en-GB" baseline="0" dirty="0" smtClean="0"/>
              <a:t> to Julia</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4</a:t>
            </a:fld>
            <a:endParaRPr lang="en-GB"/>
          </a:p>
        </p:txBody>
      </p:sp>
    </p:spTree>
    <p:extLst>
      <p:ext uri="{BB962C8B-B14F-4D97-AF65-F5344CB8AC3E}">
        <p14:creationId xmlns:p14="http://schemas.microsoft.com/office/powerpoint/2010/main" val="321538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simple tick tally style chart was made for the SSA’s to observe Julia’s use of the AAC device with</a:t>
            </a:r>
            <a:r>
              <a:rPr lang="en-GB" baseline="0" dirty="0" smtClean="0"/>
              <a:t> reference to the targets A to E</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5</a:t>
            </a:fld>
            <a:endParaRPr lang="en-GB"/>
          </a:p>
        </p:txBody>
      </p:sp>
    </p:spTree>
    <p:extLst>
      <p:ext uri="{BB962C8B-B14F-4D97-AF65-F5344CB8AC3E}">
        <p14:creationId xmlns:p14="http://schemas.microsoft.com/office/powerpoint/2010/main" val="3403063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chart and the records for the first trial don’t really say all that much.</a:t>
            </a:r>
            <a:r>
              <a:rPr lang="en-GB" baseline="0" dirty="0" smtClean="0"/>
              <a:t> We felt it should be more detailed showing the class Julia was in at the time so that we could see where Julia was using the device most often. We found 4 weeks was not really enough because of the high level of poor attendance by the student because of her disabilities. It was also decided after the first trial to tweak target ‘C’ – To meet listener’s needs and change it slightly to Device used when message could not be understood by listener. We felt this was a more specific target for Julia and data collection and analysis later.</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6</a:t>
            </a:fld>
            <a:endParaRPr lang="en-GB"/>
          </a:p>
        </p:txBody>
      </p:sp>
    </p:spTree>
    <p:extLst>
      <p:ext uri="{BB962C8B-B14F-4D97-AF65-F5344CB8AC3E}">
        <p14:creationId xmlns:p14="http://schemas.microsoft.com/office/powerpoint/2010/main" val="3271101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More time </a:t>
            </a:r>
            <a:r>
              <a:rPr lang="en-GB" b="0" dirty="0" smtClean="0"/>
              <a:t>–</a:t>
            </a:r>
            <a:r>
              <a:rPr lang="en-GB" b="0" baseline="0" dirty="0" smtClean="0"/>
              <a:t> Would </a:t>
            </a:r>
            <a:r>
              <a:rPr lang="en-GB" baseline="0" dirty="0" smtClean="0"/>
              <a:t>mean more usage by Julia to explore using the IPod. </a:t>
            </a:r>
          </a:p>
          <a:p>
            <a:r>
              <a:rPr lang="en-GB" b="1" baseline="0" dirty="0" smtClean="0"/>
              <a:t>Creative sabotage – </a:t>
            </a:r>
            <a:r>
              <a:rPr lang="en-GB" b="0" baseline="0" dirty="0" smtClean="0"/>
              <a:t>Julia uses friends as human alternative communication devices (translating Julia’s messages) GOSH Technologist Tom Griffiths suggested asking Julia’s friends to not always translate for her but encourage her to use her IPod. JK met with Julia and then her friends to discuss the idea of less human translating to ensure enough data could be collected and Julia could more easily evaluate it’s usefulness.</a:t>
            </a:r>
          </a:p>
          <a:p>
            <a:r>
              <a:rPr lang="en-GB" b="1" baseline="0" dirty="0" smtClean="0"/>
              <a:t>Role play – </a:t>
            </a:r>
            <a:r>
              <a:rPr lang="en-GB" b="0" baseline="0" dirty="0" smtClean="0"/>
              <a:t>Julia has been studying conversation skills in her social skills group and using role play to practise repairing with her IPod. One of Julia’s ways to repair was to just use her IPod especially when adults didn’t say they don’t know what she was trying to say to them. Julia could pick up the social cues of body language and facial expression to tell her that the person really doesn’t know what she is talking about in the conversation. </a:t>
            </a:r>
          </a:p>
          <a:p>
            <a:r>
              <a:rPr lang="en-GB" b="1" baseline="0" dirty="0" smtClean="0"/>
              <a:t>Responsibility</a:t>
            </a:r>
            <a:r>
              <a:rPr lang="en-GB" b="0" baseline="0" dirty="0" smtClean="0"/>
              <a:t> – This is a tricky one since during the first trial there were gaps where staff hadn’t loaded pictures on and times when SSA’s missed Julia’s use of the device or didn’t encourage her to make use of it mainly because of the general demands of support needed for all the students and we have been severely understaffed in our SEN department. This is being addressed now so the responsibility of the IPod can be met.</a:t>
            </a:r>
          </a:p>
          <a:p>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7</a:t>
            </a:fld>
            <a:endParaRPr lang="en-GB"/>
          </a:p>
        </p:txBody>
      </p:sp>
    </p:spTree>
    <p:extLst>
      <p:ext uri="{BB962C8B-B14F-4D97-AF65-F5344CB8AC3E}">
        <p14:creationId xmlns:p14="http://schemas.microsoft.com/office/powerpoint/2010/main" val="3651716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numbers from 6-41 should be numbered 1 to 5 for each week but this could not be shown on the chart. </a:t>
            </a:r>
          </a:p>
          <a:p>
            <a:r>
              <a:rPr lang="en-GB" dirty="0" smtClean="0"/>
              <a:t>Each</a:t>
            </a:r>
            <a:r>
              <a:rPr lang="en-GB" baseline="0" dirty="0" smtClean="0"/>
              <a:t> of the numbers 1-5 represent each lesson 1 from Monday to Friday and continues through to each lesson 5 Monday to Friday. When cross referencing with Julia’s timetable and observation tick sheet we could see in which lesson Julia used her IPod and for what reason. This gave us much more specific information to help inform decision making.</a:t>
            </a:r>
            <a:endParaRPr lang="en-GB" dirty="0" smtClean="0"/>
          </a:p>
          <a:p>
            <a:r>
              <a:rPr lang="en-GB" dirty="0" smtClean="0"/>
              <a:t>Thurs week 1 period 1 in DT device was used to repair a breakdown in communication</a:t>
            </a:r>
          </a:p>
          <a:p>
            <a:r>
              <a:rPr lang="en-GB" dirty="0" smtClean="0"/>
              <a:t>Fri week 1 period 1 in PE the device was used in discussion with a friend</a:t>
            </a:r>
          </a:p>
          <a:p>
            <a:r>
              <a:rPr lang="en-GB" dirty="0" smtClean="0"/>
              <a:t>Julia used her IPod 137 times during 45 hours worth of break times 13 times in discussion with an adult</a:t>
            </a:r>
            <a:r>
              <a:rPr lang="en-GB" baseline="0" dirty="0" smtClean="0"/>
              <a:t> and the majority in discussions with friends. </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8</a:t>
            </a:fld>
            <a:endParaRPr lang="en-GB"/>
          </a:p>
        </p:txBody>
      </p:sp>
    </p:spTree>
    <p:extLst>
      <p:ext uri="{BB962C8B-B14F-4D97-AF65-F5344CB8AC3E}">
        <p14:creationId xmlns:p14="http://schemas.microsoft.com/office/powerpoint/2010/main" val="174455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Julia’s timetable together with the tick sheets helped inform and analyse the data.</a:t>
            </a:r>
            <a:endParaRPr lang="en-GB" dirty="0"/>
          </a:p>
        </p:txBody>
      </p:sp>
      <p:sp>
        <p:nvSpPr>
          <p:cNvPr id="4" name="Slide Number Placeholder 3"/>
          <p:cNvSpPr>
            <a:spLocks noGrp="1"/>
          </p:cNvSpPr>
          <p:nvPr>
            <p:ph type="sldNum" sz="quarter" idx="10"/>
          </p:nvPr>
        </p:nvSpPr>
        <p:spPr/>
        <p:txBody>
          <a:bodyPr/>
          <a:lstStyle/>
          <a:p>
            <a:fld id="{C041E7A1-D19D-4236-B132-80F525FD0DEF}" type="slidenum">
              <a:rPr lang="en-GB" smtClean="0"/>
              <a:t>9</a:t>
            </a:fld>
            <a:endParaRPr lang="en-GB"/>
          </a:p>
        </p:txBody>
      </p:sp>
    </p:spTree>
    <p:extLst>
      <p:ext uri="{BB962C8B-B14F-4D97-AF65-F5344CB8AC3E}">
        <p14:creationId xmlns:p14="http://schemas.microsoft.com/office/powerpoint/2010/main" val="2253725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6C5104-81B0-4F27-AD25-3E6E3F402754}" type="datetimeFigureOut">
              <a:rPr lang="en-GB" smtClean="0"/>
              <a:t>11/06/2014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61003-7A56-4E94-A79A-D82B982ACAC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891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C5104-81B0-4F27-AD25-3E6E3F402754}" type="datetimeFigureOut">
              <a:rPr lang="en-GB" smtClean="0"/>
              <a:t>11/06/2014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1743303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C5104-81B0-4F27-AD25-3E6E3F402754}" type="datetimeFigureOut">
              <a:rPr lang="en-GB" smtClean="0"/>
              <a:t>11/06/2014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125394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6C5104-81B0-4F27-AD25-3E6E3F402754}" type="datetimeFigureOut">
              <a:rPr lang="en-GB" smtClean="0"/>
              <a:t>11/06/2014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325873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C5104-81B0-4F27-AD25-3E6E3F402754}" type="datetimeFigureOut">
              <a:rPr lang="en-GB" smtClean="0"/>
              <a:t>11/06/2014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F61003-7A56-4E94-A79A-D82B982ACACC}"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162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6C5104-81B0-4F27-AD25-3E6E3F402754}" type="datetimeFigureOut">
              <a:rPr lang="en-GB" smtClean="0"/>
              <a:t>11/06/2014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147866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6C5104-81B0-4F27-AD25-3E6E3F402754}" type="datetimeFigureOut">
              <a:rPr lang="en-GB" smtClean="0"/>
              <a:t>11/06/2014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260336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6C5104-81B0-4F27-AD25-3E6E3F402754}" type="datetimeFigureOut">
              <a:rPr lang="en-GB" smtClean="0"/>
              <a:t>11/06/2014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3637994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6C5104-81B0-4F27-AD25-3E6E3F402754}" type="datetimeFigureOut">
              <a:rPr lang="en-GB" smtClean="0"/>
              <a:t>11/06/2014</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3451125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B6C5104-81B0-4F27-AD25-3E6E3F402754}" type="datetimeFigureOut">
              <a:rPr lang="en-GB" smtClean="0"/>
              <a:t>11/06/2014</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8F61003-7A56-4E94-A79A-D82B982ACACC}" type="slidenum">
              <a:rPr lang="en-GB" smtClean="0"/>
              <a:t>‹#›</a:t>
            </a:fld>
            <a:endParaRPr lang="en-GB"/>
          </a:p>
        </p:txBody>
      </p:sp>
    </p:spTree>
    <p:extLst>
      <p:ext uri="{BB962C8B-B14F-4D97-AF65-F5344CB8AC3E}">
        <p14:creationId xmlns:p14="http://schemas.microsoft.com/office/powerpoint/2010/main" val="143031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C5104-81B0-4F27-AD25-3E6E3F402754}" type="datetimeFigureOut">
              <a:rPr lang="en-GB" smtClean="0"/>
              <a:t>11/06/2014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F61003-7A56-4E94-A79A-D82B982ACACC}" type="slidenum">
              <a:rPr lang="en-GB" smtClean="0"/>
              <a:t>‹#›</a:t>
            </a:fld>
            <a:endParaRPr lang="en-GB"/>
          </a:p>
        </p:txBody>
      </p:sp>
    </p:spTree>
    <p:extLst>
      <p:ext uri="{BB962C8B-B14F-4D97-AF65-F5344CB8AC3E}">
        <p14:creationId xmlns:p14="http://schemas.microsoft.com/office/powerpoint/2010/main" val="3998828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B6C5104-81B0-4F27-AD25-3E6E3F402754}" type="datetimeFigureOut">
              <a:rPr lang="en-GB" smtClean="0"/>
              <a:t>11/06/2014</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8F61003-7A56-4E94-A79A-D82B982ACACC}"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1163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10304"/>
            <a:ext cx="9144000" cy="940934"/>
          </a:xfrm>
        </p:spPr>
        <p:txBody>
          <a:bodyPr>
            <a:normAutofit fontScale="90000"/>
          </a:bodyPr>
          <a:lstStyle/>
          <a:p>
            <a:r>
              <a:rPr lang="en-GB" dirty="0" smtClean="0"/>
              <a:t>AAC Device Trial </a:t>
            </a:r>
            <a:endParaRPr lang="en-GB" dirty="0"/>
          </a:p>
        </p:txBody>
      </p:sp>
      <p:sp>
        <p:nvSpPr>
          <p:cNvPr id="3" name="Subtitle 2"/>
          <p:cNvSpPr>
            <a:spLocks noGrp="1"/>
          </p:cNvSpPr>
          <p:nvPr>
            <p:ph type="subTitle" idx="1"/>
          </p:nvPr>
        </p:nvSpPr>
        <p:spPr>
          <a:xfrm>
            <a:off x="1524000" y="3710894"/>
            <a:ext cx="9144000" cy="1405391"/>
          </a:xfrm>
        </p:spPr>
        <p:txBody>
          <a:bodyPr>
            <a:normAutofit/>
          </a:bodyPr>
          <a:lstStyle/>
          <a:p>
            <a:r>
              <a:rPr lang="en-GB" sz="4000" dirty="0" smtClean="0"/>
              <a:t>Dagenham Park C of E School</a:t>
            </a:r>
          </a:p>
          <a:p>
            <a:r>
              <a:rPr lang="en-GB" sz="4000" dirty="0" smtClean="0"/>
              <a:t>Proloquo2Go</a:t>
            </a:r>
          </a:p>
          <a:p>
            <a:endParaRPr lang="en-GB" sz="4000" dirty="0"/>
          </a:p>
        </p:txBody>
      </p:sp>
      <p:pic>
        <p:nvPicPr>
          <p:cNvPr id="1026" name="Picture 1" descr="Description: http://intranet/StaffWebV2/Handbook/Logo/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4421" y="312170"/>
            <a:ext cx="1445589" cy="192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rotWithShape="1">
          <a:blip r:embed="rId4"/>
          <a:srcRect l="16199" t="49951" r="70303" b="26240"/>
          <a:stretch/>
        </p:blipFill>
        <p:spPr>
          <a:xfrm>
            <a:off x="10156992" y="4680855"/>
            <a:ext cx="1439922" cy="1428022"/>
          </a:xfrm>
          <a:prstGeom prst="rect">
            <a:avLst/>
          </a:prstGeom>
        </p:spPr>
      </p:pic>
      <p:sp>
        <p:nvSpPr>
          <p:cNvPr id="5" name="TextBox 4"/>
          <p:cNvSpPr txBox="1"/>
          <p:nvPr/>
        </p:nvSpPr>
        <p:spPr>
          <a:xfrm>
            <a:off x="1662545" y="5581402"/>
            <a:ext cx="5142016" cy="646331"/>
          </a:xfrm>
          <a:prstGeom prst="rect">
            <a:avLst/>
          </a:prstGeom>
          <a:noFill/>
        </p:spPr>
        <p:txBody>
          <a:bodyPr wrap="square" rtlCol="0">
            <a:spAutoFit/>
          </a:bodyPr>
          <a:lstStyle/>
          <a:p>
            <a:r>
              <a:rPr lang="en-GB" dirty="0" smtClean="0"/>
              <a:t>Jayne Kinghorn, Speech and Language Coordinator</a:t>
            </a:r>
          </a:p>
          <a:p>
            <a:r>
              <a:rPr lang="en-GB" dirty="0" smtClean="0"/>
              <a:t>3</a:t>
            </a:r>
            <a:r>
              <a:rPr lang="en-GB" baseline="30000" dirty="0" smtClean="0"/>
              <a:t>rd</a:t>
            </a:r>
            <a:r>
              <a:rPr lang="en-GB" dirty="0" smtClean="0"/>
              <a:t> June 2014</a:t>
            </a:r>
            <a:endParaRPr lang="en-GB" dirty="0"/>
          </a:p>
        </p:txBody>
      </p:sp>
    </p:spTree>
    <p:extLst>
      <p:ext uri="{BB962C8B-B14F-4D97-AF65-F5344CB8AC3E}">
        <p14:creationId xmlns:p14="http://schemas.microsoft.com/office/powerpoint/2010/main" val="1523171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1618" b="48111"/>
          <a:stretch/>
        </p:blipFill>
        <p:spPr>
          <a:xfrm>
            <a:off x="2173185" y="1413164"/>
            <a:ext cx="7065818" cy="4898457"/>
          </a:xfrm>
          <a:prstGeom prst="rect">
            <a:avLst/>
          </a:prstGeom>
        </p:spPr>
      </p:pic>
      <p:pic>
        <p:nvPicPr>
          <p:cNvPr id="4" name="Picture 3"/>
          <p:cNvPicPr>
            <a:picLocks noChangeAspect="1"/>
          </p:cNvPicPr>
          <p:nvPr/>
        </p:nvPicPr>
        <p:blipFill>
          <a:blip r:embed="rId4"/>
          <a:stretch>
            <a:fillRect/>
          </a:stretch>
        </p:blipFill>
        <p:spPr>
          <a:xfrm>
            <a:off x="1960538" y="291302"/>
            <a:ext cx="6370872" cy="883997"/>
          </a:xfrm>
          <a:prstGeom prst="rect">
            <a:avLst/>
          </a:prstGeom>
        </p:spPr>
      </p:pic>
    </p:spTree>
    <p:extLst>
      <p:ext uri="{BB962C8B-B14F-4D97-AF65-F5344CB8AC3E}">
        <p14:creationId xmlns:p14="http://schemas.microsoft.com/office/powerpoint/2010/main" val="3541415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55230"/>
          <a:stretch/>
        </p:blipFill>
        <p:spPr>
          <a:xfrm>
            <a:off x="1732921" y="296883"/>
            <a:ext cx="9037998" cy="5968636"/>
          </a:xfrm>
          <a:prstGeom prst="rect">
            <a:avLst/>
          </a:prstGeom>
        </p:spPr>
      </p:pic>
    </p:spTree>
    <p:extLst>
      <p:ext uri="{BB962C8B-B14F-4D97-AF65-F5344CB8AC3E}">
        <p14:creationId xmlns:p14="http://schemas.microsoft.com/office/powerpoint/2010/main" val="2431897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yne\Pictures\IPOD.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35" t="15775" r="20274" b="9032"/>
          <a:stretch/>
        </p:blipFill>
        <p:spPr bwMode="auto">
          <a:xfrm>
            <a:off x="7020233" y="766916"/>
            <a:ext cx="3569110" cy="51567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22669" y="619432"/>
            <a:ext cx="4999705" cy="923330"/>
          </a:xfrm>
          <a:prstGeom prst="rect">
            <a:avLst/>
          </a:prstGeom>
          <a:noFill/>
        </p:spPr>
        <p:txBody>
          <a:bodyPr wrap="square" rtlCol="0">
            <a:spAutoFit/>
          </a:bodyPr>
          <a:lstStyle/>
          <a:p>
            <a:pPr algn="ctr"/>
            <a:r>
              <a:rPr lang="en-GB" sz="5400" dirty="0" smtClean="0"/>
              <a:t>Appropriate Use</a:t>
            </a:r>
          </a:p>
        </p:txBody>
      </p:sp>
      <p:sp>
        <p:nvSpPr>
          <p:cNvPr id="5" name="TextBox 4"/>
          <p:cNvSpPr txBox="1"/>
          <p:nvPr/>
        </p:nvSpPr>
        <p:spPr>
          <a:xfrm>
            <a:off x="1098753" y="2021836"/>
            <a:ext cx="4247536" cy="1323439"/>
          </a:xfrm>
          <a:prstGeom prst="rect">
            <a:avLst/>
          </a:prstGeom>
          <a:noFill/>
        </p:spPr>
        <p:txBody>
          <a:bodyPr wrap="square" rtlCol="0">
            <a:spAutoFit/>
          </a:bodyPr>
          <a:lstStyle/>
          <a:p>
            <a:r>
              <a:rPr lang="en-GB" sz="4000" dirty="0" smtClean="0"/>
              <a:t>Making the most of the AAC Device  </a:t>
            </a:r>
            <a:endParaRPr lang="en-GB" sz="4000" dirty="0"/>
          </a:p>
        </p:txBody>
      </p:sp>
    </p:spTree>
    <p:extLst>
      <p:ext uri="{BB962C8B-B14F-4D97-AF65-F5344CB8AC3E}">
        <p14:creationId xmlns:p14="http://schemas.microsoft.com/office/powerpoint/2010/main" val="5863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4477610" cy="1450757"/>
          </a:xfrm>
        </p:spPr>
        <p:txBody>
          <a:bodyPr/>
          <a:lstStyle/>
          <a:p>
            <a:r>
              <a:rPr lang="en-GB" dirty="0" smtClean="0"/>
              <a:t>Lessons Learned  </a:t>
            </a:r>
            <a:endParaRPr lang="en-GB" dirty="0"/>
          </a:p>
        </p:txBody>
      </p:sp>
      <p:sp>
        <p:nvSpPr>
          <p:cNvPr id="3" name="Text Placeholder 2"/>
          <p:cNvSpPr>
            <a:spLocks noGrp="1"/>
          </p:cNvSpPr>
          <p:nvPr>
            <p:ph type="body" idx="1"/>
          </p:nvPr>
        </p:nvSpPr>
        <p:spPr/>
        <p:txBody>
          <a:bodyPr/>
          <a:lstStyle/>
          <a:p>
            <a:r>
              <a:rPr lang="en-GB" dirty="0" smtClean="0"/>
              <a:t>Record Keeping </a:t>
            </a:r>
            <a:endParaRPr lang="en-GB" dirty="0"/>
          </a:p>
        </p:txBody>
      </p:sp>
      <p:sp>
        <p:nvSpPr>
          <p:cNvPr id="4" name="Content Placeholder 3"/>
          <p:cNvSpPr>
            <a:spLocks noGrp="1"/>
          </p:cNvSpPr>
          <p:nvPr>
            <p:ph sz="half" idx="2"/>
          </p:nvPr>
        </p:nvSpPr>
        <p:spPr/>
        <p:txBody>
          <a:bodyPr/>
          <a:lstStyle/>
          <a:p>
            <a:pPr>
              <a:buFont typeface="Wingdings" pitchFamily="2" charset="2"/>
              <a:buChar char="ü"/>
            </a:pPr>
            <a:r>
              <a:rPr lang="en-GB" dirty="0" smtClean="0"/>
              <a:t>Keep it simple but thorough</a:t>
            </a:r>
          </a:p>
          <a:p>
            <a:pPr>
              <a:buFont typeface="Wingdings" pitchFamily="2" charset="2"/>
              <a:buChar char="ü"/>
            </a:pPr>
            <a:r>
              <a:rPr lang="en-GB" dirty="0" smtClean="0"/>
              <a:t>Take time to set the trial up properly</a:t>
            </a:r>
          </a:p>
          <a:p>
            <a:pPr>
              <a:buFont typeface="Wingdings" pitchFamily="2" charset="2"/>
              <a:buChar char="ü"/>
            </a:pPr>
            <a:r>
              <a:rPr lang="en-GB" dirty="0" smtClean="0"/>
              <a:t>Make sure key people are in the know</a:t>
            </a:r>
          </a:p>
          <a:p>
            <a:pPr>
              <a:buFont typeface="Wingdings" pitchFamily="2" charset="2"/>
              <a:buChar char="ü"/>
            </a:pPr>
            <a:r>
              <a:rPr lang="en-GB" dirty="0" smtClean="0"/>
              <a:t>Have clear lines of roles and responsibility to ensure accurate data</a:t>
            </a:r>
          </a:p>
          <a:p>
            <a:pPr>
              <a:buFont typeface="Wingdings" pitchFamily="2" charset="2"/>
              <a:buChar char="ü"/>
            </a:pPr>
            <a:r>
              <a:rPr lang="en-GB" dirty="0" smtClean="0"/>
              <a:t>Remember not everyone will share your enthusiasm to get involved – be creative</a:t>
            </a:r>
          </a:p>
          <a:p>
            <a:pPr>
              <a:buFont typeface="Wingdings" pitchFamily="2" charset="2"/>
              <a:buChar char="ü"/>
            </a:pPr>
            <a:r>
              <a:rPr lang="en-GB" dirty="0" smtClean="0"/>
              <a:t>There’s a lot of donkey work involved</a:t>
            </a:r>
            <a:endParaRPr lang="en-GB" dirty="0"/>
          </a:p>
        </p:txBody>
      </p:sp>
      <p:sp>
        <p:nvSpPr>
          <p:cNvPr id="5" name="Text Placeholder 4"/>
          <p:cNvSpPr>
            <a:spLocks noGrp="1"/>
          </p:cNvSpPr>
          <p:nvPr>
            <p:ph type="body" sz="quarter" idx="3"/>
          </p:nvPr>
        </p:nvSpPr>
        <p:spPr/>
        <p:txBody>
          <a:bodyPr/>
          <a:lstStyle/>
          <a:p>
            <a:r>
              <a:rPr lang="en-GB" dirty="0" smtClean="0"/>
              <a:t>Keeping Long Term Goals in focus</a:t>
            </a:r>
            <a:endParaRPr lang="en-GB" dirty="0"/>
          </a:p>
        </p:txBody>
      </p:sp>
      <p:sp>
        <p:nvSpPr>
          <p:cNvPr id="6" name="Content Placeholder 5"/>
          <p:cNvSpPr>
            <a:spLocks noGrp="1"/>
          </p:cNvSpPr>
          <p:nvPr>
            <p:ph sz="quarter" idx="4"/>
          </p:nvPr>
        </p:nvSpPr>
        <p:spPr>
          <a:xfrm>
            <a:off x="6217919" y="2582334"/>
            <a:ext cx="5108841" cy="3378200"/>
          </a:xfrm>
        </p:spPr>
        <p:txBody>
          <a:bodyPr/>
          <a:lstStyle/>
          <a:p>
            <a:pPr>
              <a:buFont typeface="Wingdings" pitchFamily="2" charset="2"/>
              <a:buChar char="Ø"/>
            </a:pPr>
            <a:r>
              <a:rPr lang="en-GB" dirty="0" smtClean="0"/>
              <a:t>What were we aiming for?</a:t>
            </a:r>
          </a:p>
          <a:p>
            <a:pPr marL="0" indent="0">
              <a:buNone/>
            </a:pPr>
            <a:endParaRPr lang="en-GB" dirty="0" smtClean="0"/>
          </a:p>
          <a:p>
            <a:pPr>
              <a:buFont typeface="Wingdings" pitchFamily="2" charset="2"/>
              <a:buChar char="Ø"/>
            </a:pPr>
            <a:r>
              <a:rPr lang="en-GB" dirty="0" smtClean="0"/>
              <a:t>Where do we go from here?</a:t>
            </a:r>
          </a:p>
          <a:p>
            <a:pPr marL="0" indent="0">
              <a:buNone/>
              <a:tabLst>
                <a:tab pos="2065338" algn="l"/>
              </a:tabLst>
            </a:pPr>
            <a:endParaRPr lang="en-GB" dirty="0" smtClean="0"/>
          </a:p>
          <a:p>
            <a:pPr>
              <a:buFont typeface="Wingdings" pitchFamily="2" charset="2"/>
              <a:buChar char="Ø"/>
            </a:pPr>
            <a:r>
              <a:rPr lang="en-GB" dirty="0" smtClean="0"/>
              <a:t>What about funding?</a:t>
            </a:r>
          </a:p>
          <a:p>
            <a:pPr marL="0" indent="0">
              <a:buNone/>
            </a:pPr>
            <a:endParaRPr lang="en-GB" dirty="0" smtClean="0"/>
          </a:p>
          <a:p>
            <a:pPr>
              <a:buFont typeface="Wingdings" pitchFamily="2" charset="2"/>
              <a:buChar char="Ø"/>
            </a:pPr>
            <a:r>
              <a:rPr lang="en-GB" dirty="0" smtClean="0"/>
              <a:t>What about post 16 and transition to college?</a:t>
            </a:r>
          </a:p>
          <a:p>
            <a:pPr>
              <a:buFont typeface="Wingdings" pitchFamily="2" charset="2"/>
              <a:buChar char="Ø"/>
            </a:pPr>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917" t="35484" r="54886" b="15928"/>
          <a:stretch/>
        </p:blipFill>
        <p:spPr bwMode="auto">
          <a:xfrm>
            <a:off x="10434697" y="306028"/>
            <a:ext cx="1513441" cy="1950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751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fade">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circle(in)">
                                      <p:cBhvr>
                                        <p:cTn id="43" dur="20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barn(inVertical)">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fade">
                                      <p:cBhvr>
                                        <p:cTn id="53" dur="1000"/>
                                        <p:tgtEl>
                                          <p:spTgt spid="6">
                                            <p:txEl>
                                              <p:pRg st="2" end="2"/>
                                            </p:txEl>
                                          </p:spTgt>
                                        </p:tgtEl>
                                      </p:cBhvr>
                                    </p:animEffect>
                                    <p:anim calcmode="lin" valueType="num">
                                      <p:cBhvr>
                                        <p:cTn id="5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 calcmode="lin" valueType="num">
                                      <p:cBhvr additive="base">
                                        <p:cTn id="6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
                                            <p:txEl>
                                              <p:pRg st="6" end="6"/>
                                            </p:txEl>
                                          </p:spTgt>
                                        </p:tgtEl>
                                        <p:attrNameLst>
                                          <p:attrName>style.visibility</p:attrName>
                                        </p:attrNameLst>
                                      </p:cBhvr>
                                      <p:to>
                                        <p:strVal val="visible"/>
                                      </p:to>
                                    </p:set>
                                    <p:animEffect transition="in" filter="fade">
                                      <p:cBhvr>
                                        <p:cTn id="6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256" y="2055935"/>
            <a:ext cx="7779658" cy="4124206"/>
          </a:xfrm>
          <a:prstGeom prst="rect">
            <a:avLst/>
          </a:prstGeom>
          <a:noFill/>
        </p:spPr>
        <p:txBody>
          <a:bodyPr wrap="square" rtlCol="0">
            <a:spAutoFit/>
          </a:bodyPr>
          <a:lstStyle/>
          <a:p>
            <a:pPr algn="ctr"/>
            <a:r>
              <a:rPr lang="en-GB" sz="2800" u="sng" dirty="0" smtClean="0"/>
              <a:t>Preparation</a:t>
            </a:r>
            <a:r>
              <a:rPr lang="en-GB" sz="2800" dirty="0" smtClean="0"/>
              <a:t> </a:t>
            </a:r>
          </a:p>
          <a:p>
            <a:endParaRPr lang="en-GB" dirty="0" smtClean="0"/>
          </a:p>
          <a:p>
            <a:pPr marL="285750" indent="-285750">
              <a:buFont typeface="Arial" panose="020B0604020202020204" pitchFamily="34" charset="0"/>
              <a:buChar char="•"/>
            </a:pPr>
            <a:r>
              <a:rPr lang="en-GB" dirty="0" smtClean="0"/>
              <a:t>Teacher comments of student communication preferences </a:t>
            </a:r>
          </a:p>
          <a:p>
            <a:endParaRPr lang="en-GB" dirty="0" smtClean="0"/>
          </a:p>
          <a:p>
            <a:pPr marL="285750" indent="-285750">
              <a:buFont typeface="Arial" panose="020B0604020202020204" pitchFamily="34" charset="0"/>
              <a:buChar char="•"/>
            </a:pPr>
            <a:r>
              <a:rPr lang="en-GB" dirty="0" smtClean="0"/>
              <a:t>Functional targets for student aims and outcomes prepared by SLT/School</a:t>
            </a:r>
          </a:p>
          <a:p>
            <a:endParaRPr lang="en-GB" dirty="0"/>
          </a:p>
          <a:p>
            <a:pPr marL="285750" indent="-285750">
              <a:buFont typeface="Arial" panose="020B0604020202020204" pitchFamily="34" charset="0"/>
              <a:buChar char="•"/>
            </a:pPr>
            <a:r>
              <a:rPr lang="en-GB" dirty="0" smtClean="0"/>
              <a:t>Separate training sessions provided for Special Support Assistants and teachers – x1 hour</a:t>
            </a:r>
          </a:p>
          <a:p>
            <a:endParaRPr lang="en-GB" dirty="0" smtClean="0"/>
          </a:p>
          <a:p>
            <a:pPr marL="285750" indent="-285750">
              <a:buFont typeface="Arial" panose="020B0604020202020204" pitchFamily="34" charset="0"/>
              <a:buChar char="•"/>
            </a:pPr>
            <a:r>
              <a:rPr lang="en-GB" dirty="0" smtClean="0"/>
              <a:t>Monday Morning School Briefing  - Use of existing lines of communication</a:t>
            </a:r>
          </a:p>
          <a:p>
            <a:endParaRPr lang="en-GB" dirty="0" smtClean="0"/>
          </a:p>
          <a:p>
            <a:pPr marL="285750" indent="-285750">
              <a:buFont typeface="Arial" panose="020B0604020202020204" pitchFamily="34" charset="0"/>
              <a:buChar char="•"/>
            </a:pPr>
            <a:r>
              <a:rPr lang="en-GB" dirty="0" smtClean="0"/>
              <a:t>Tick box sheet for SSA’s to record student usage of IPod</a:t>
            </a:r>
          </a:p>
          <a:p>
            <a:endParaRPr lang="en-GB" dirty="0" smtClean="0"/>
          </a:p>
          <a:p>
            <a:pPr marL="285750" indent="-285750">
              <a:buFont typeface="Arial" panose="020B0604020202020204" pitchFamily="34" charset="0"/>
              <a:buChar char="•"/>
            </a:pPr>
            <a:r>
              <a:rPr lang="en-GB" dirty="0" smtClean="0"/>
              <a:t>Final Report with data</a:t>
            </a:r>
          </a:p>
        </p:txBody>
      </p:sp>
      <p:sp>
        <p:nvSpPr>
          <p:cNvPr id="3" name="TextBox 2"/>
          <p:cNvSpPr txBox="1"/>
          <p:nvPr/>
        </p:nvSpPr>
        <p:spPr>
          <a:xfrm>
            <a:off x="595086" y="435429"/>
            <a:ext cx="7681009" cy="523220"/>
          </a:xfrm>
          <a:prstGeom prst="rect">
            <a:avLst/>
          </a:prstGeom>
          <a:noFill/>
        </p:spPr>
        <p:txBody>
          <a:bodyPr wrap="square" rtlCol="0">
            <a:spAutoFit/>
          </a:bodyPr>
          <a:lstStyle/>
          <a:p>
            <a:r>
              <a:rPr lang="en-GB" sz="2800" dirty="0" smtClean="0"/>
              <a:t>“Practise Makes Perfect…....”      Trial 1       x4 weeks</a:t>
            </a:r>
            <a:endParaRPr lang="en-GB" sz="2800" dirty="0"/>
          </a:p>
        </p:txBody>
      </p:sp>
      <p:sp>
        <p:nvSpPr>
          <p:cNvPr id="4" name="Oval Callout 3"/>
          <p:cNvSpPr/>
          <p:nvPr/>
        </p:nvSpPr>
        <p:spPr>
          <a:xfrm>
            <a:off x="8548914" y="3500986"/>
            <a:ext cx="1555981" cy="865162"/>
          </a:xfrm>
          <a:prstGeom prst="wedgeEllipseCallout">
            <a:avLst>
              <a:gd name="adj1" fmla="val 11261"/>
              <a:gd name="adj2" fmla="val 7850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6" name="Picture 5"/>
          <p:cNvPicPr>
            <a:picLocks noChangeAspect="1"/>
          </p:cNvPicPr>
          <p:nvPr/>
        </p:nvPicPr>
        <p:blipFill rotWithShape="1">
          <a:blip r:embed="rId3"/>
          <a:srcRect l="87481" t="46133" r="4777" b="32045"/>
          <a:stretch/>
        </p:blipFill>
        <p:spPr>
          <a:xfrm>
            <a:off x="9592580" y="4556500"/>
            <a:ext cx="1024629" cy="1623641"/>
          </a:xfrm>
          <a:prstGeom prst="rect">
            <a:avLst/>
          </a:prstGeom>
        </p:spPr>
      </p:pic>
      <p:pic>
        <p:nvPicPr>
          <p:cNvPr id="8" name="Picture 7"/>
          <p:cNvPicPr>
            <a:picLocks noChangeAspect="1"/>
          </p:cNvPicPr>
          <p:nvPr/>
        </p:nvPicPr>
        <p:blipFill rotWithShape="1">
          <a:blip r:embed="rId4"/>
          <a:srcRect l="11605" t="19439" r="38486" b="21027"/>
          <a:stretch/>
        </p:blipFill>
        <p:spPr>
          <a:xfrm>
            <a:off x="8392330" y="374000"/>
            <a:ext cx="3648269" cy="2446691"/>
          </a:xfrm>
          <a:prstGeom prst="rect">
            <a:avLst/>
          </a:prstGeom>
        </p:spPr>
      </p:pic>
      <p:pic>
        <p:nvPicPr>
          <p:cNvPr id="9" name="Picture 8"/>
          <p:cNvPicPr>
            <a:picLocks noChangeAspect="1"/>
          </p:cNvPicPr>
          <p:nvPr/>
        </p:nvPicPr>
        <p:blipFill rotWithShape="1">
          <a:blip r:embed="rId5"/>
          <a:srcRect l="45196" t="37871" r="34912" b="38824"/>
          <a:stretch/>
        </p:blipFill>
        <p:spPr>
          <a:xfrm>
            <a:off x="976393" y="1095087"/>
            <a:ext cx="1957554" cy="1289407"/>
          </a:xfrm>
          <a:prstGeom prst="rect">
            <a:avLst/>
          </a:prstGeom>
        </p:spPr>
      </p:pic>
      <p:sp>
        <p:nvSpPr>
          <p:cNvPr id="5" name="TextBox 4"/>
          <p:cNvSpPr txBox="1"/>
          <p:nvPr/>
        </p:nvSpPr>
        <p:spPr>
          <a:xfrm>
            <a:off x="1149266" y="2358070"/>
            <a:ext cx="1427679" cy="338554"/>
          </a:xfrm>
          <a:prstGeom prst="rect">
            <a:avLst/>
          </a:prstGeom>
          <a:noFill/>
        </p:spPr>
        <p:txBody>
          <a:bodyPr wrap="square" rtlCol="0">
            <a:spAutoFit/>
          </a:bodyPr>
          <a:lstStyle/>
          <a:p>
            <a:r>
              <a:rPr lang="en-GB" sz="1600" dirty="0" smtClean="0">
                <a:solidFill>
                  <a:schemeClr val="bg2">
                    <a:lumMod val="50000"/>
                  </a:schemeClr>
                </a:solidFill>
              </a:rPr>
              <a:t>Peer reactions</a:t>
            </a:r>
            <a:endParaRPr lang="en-GB" sz="1600" dirty="0">
              <a:solidFill>
                <a:schemeClr val="bg2">
                  <a:lumMod val="50000"/>
                </a:schemeClr>
              </a:solidFill>
            </a:endParaRPr>
          </a:p>
        </p:txBody>
      </p:sp>
      <p:sp>
        <p:nvSpPr>
          <p:cNvPr id="7" name="TextBox 6"/>
          <p:cNvSpPr txBox="1"/>
          <p:nvPr/>
        </p:nvSpPr>
        <p:spPr>
          <a:xfrm>
            <a:off x="8392331" y="2852731"/>
            <a:ext cx="3648268" cy="307777"/>
          </a:xfrm>
          <a:prstGeom prst="rect">
            <a:avLst/>
          </a:prstGeom>
          <a:noFill/>
        </p:spPr>
        <p:txBody>
          <a:bodyPr wrap="square" rtlCol="0">
            <a:spAutoFit/>
          </a:bodyPr>
          <a:lstStyle/>
          <a:p>
            <a:r>
              <a:rPr lang="en-GB" sz="1400" dirty="0" smtClean="0">
                <a:solidFill>
                  <a:schemeClr val="bg2">
                    <a:lumMod val="50000"/>
                  </a:schemeClr>
                </a:solidFill>
              </a:rPr>
              <a:t>Break time opportunities for data collection</a:t>
            </a:r>
            <a:endParaRPr lang="en-GB" sz="1400" dirty="0">
              <a:solidFill>
                <a:schemeClr val="bg2">
                  <a:lumMod val="50000"/>
                </a:schemeClr>
              </a:solidFill>
            </a:endParaRPr>
          </a:p>
        </p:txBody>
      </p:sp>
      <p:sp>
        <p:nvSpPr>
          <p:cNvPr id="10" name="TextBox 9"/>
          <p:cNvSpPr txBox="1"/>
          <p:nvPr/>
        </p:nvSpPr>
        <p:spPr>
          <a:xfrm>
            <a:off x="8942119" y="3657600"/>
            <a:ext cx="855024" cy="584775"/>
          </a:xfrm>
          <a:prstGeom prst="rect">
            <a:avLst/>
          </a:prstGeom>
          <a:noFill/>
        </p:spPr>
        <p:txBody>
          <a:bodyPr wrap="square" rtlCol="0">
            <a:spAutoFit/>
          </a:bodyPr>
          <a:lstStyle/>
          <a:p>
            <a:pPr algn="ctr"/>
            <a:r>
              <a:rPr lang="en-GB" sz="1600" dirty="0" smtClean="0"/>
              <a:t>Student voice</a:t>
            </a:r>
            <a:endParaRPr lang="en-GB" sz="1600" dirty="0"/>
          </a:p>
        </p:txBody>
      </p:sp>
    </p:spTree>
    <p:extLst>
      <p:ext uri="{BB962C8B-B14F-4D97-AF65-F5344CB8AC3E}">
        <p14:creationId xmlns:p14="http://schemas.microsoft.com/office/powerpoint/2010/main" val="42876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362" y="515649"/>
            <a:ext cx="5994590" cy="369332"/>
          </a:xfrm>
          <a:prstGeom prst="rect">
            <a:avLst/>
          </a:prstGeom>
        </p:spPr>
        <p:txBody>
          <a:bodyPr wrap="none">
            <a:spAutoFit/>
          </a:bodyPr>
          <a:lstStyle/>
          <a:p>
            <a:pPr marL="285750" indent="-285750">
              <a:buFont typeface="Arial" panose="020B0604020202020204" pitchFamily="34" charset="0"/>
              <a:buChar char="•"/>
            </a:pPr>
            <a:r>
              <a:rPr lang="en-GB" dirty="0" smtClean="0"/>
              <a:t>Teacher comments of student communication preferences </a:t>
            </a:r>
          </a:p>
        </p:txBody>
      </p:sp>
      <p:pic>
        <p:nvPicPr>
          <p:cNvPr id="5" name="Picture 4"/>
          <p:cNvPicPr>
            <a:picLocks noChangeAspect="1"/>
          </p:cNvPicPr>
          <p:nvPr/>
        </p:nvPicPr>
        <p:blipFill rotWithShape="1">
          <a:blip r:embed="rId3"/>
          <a:srcRect l="26608" t="34159" r="27899" b="40523"/>
          <a:stretch/>
        </p:blipFill>
        <p:spPr>
          <a:xfrm>
            <a:off x="575186" y="1484873"/>
            <a:ext cx="10934126" cy="3146120"/>
          </a:xfrm>
          <a:prstGeom prst="rect">
            <a:avLst/>
          </a:prstGeom>
        </p:spPr>
      </p:pic>
    </p:spTree>
    <p:extLst>
      <p:ext uri="{BB962C8B-B14F-4D97-AF65-F5344CB8AC3E}">
        <p14:creationId xmlns:p14="http://schemas.microsoft.com/office/powerpoint/2010/main" val="2692152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444402" y="2181948"/>
            <a:ext cx="9944513" cy="646331"/>
          </a:xfrm>
          <a:prstGeom prst="rect">
            <a:avLst/>
          </a:prstGeom>
          <a:noFill/>
        </p:spPr>
        <p:txBody>
          <a:bodyPr wrap="square" rtlCol="0">
            <a:spAutoFit/>
          </a:bodyPr>
          <a:lstStyle/>
          <a:p>
            <a:r>
              <a:rPr lang="en-GB" dirty="0" smtClean="0"/>
              <a:t>Drama Teacher   Julia rarely begins a conversation with me she often speaks to 2 girls. She will use  </a:t>
            </a:r>
          </a:p>
          <a:p>
            <a:r>
              <a:rPr lang="en-GB" dirty="0"/>
              <a:t> </a:t>
            </a:r>
            <a:r>
              <a:rPr lang="en-GB" dirty="0" smtClean="0"/>
              <a:t>                             gestures to be understood but isn’t keen on using her white board for communication.</a:t>
            </a:r>
            <a:endParaRPr lang="en-GB" dirty="0"/>
          </a:p>
        </p:txBody>
      </p:sp>
      <p:sp>
        <p:nvSpPr>
          <p:cNvPr id="3" name="TextBox 2"/>
          <p:cNvSpPr txBox="1"/>
          <p:nvPr/>
        </p:nvSpPr>
        <p:spPr>
          <a:xfrm>
            <a:off x="1444402" y="3301213"/>
            <a:ext cx="1320800" cy="646331"/>
          </a:xfrm>
          <a:prstGeom prst="rect">
            <a:avLst/>
          </a:prstGeom>
          <a:noFill/>
        </p:spPr>
        <p:txBody>
          <a:bodyPr wrap="square" rtlCol="0">
            <a:spAutoFit/>
          </a:bodyPr>
          <a:lstStyle/>
          <a:p>
            <a:r>
              <a:rPr lang="en-GB" dirty="0" smtClean="0"/>
              <a:t>English SEN Teacher</a:t>
            </a:r>
            <a:endParaRPr lang="en-GB" dirty="0"/>
          </a:p>
        </p:txBody>
      </p:sp>
      <p:sp>
        <p:nvSpPr>
          <p:cNvPr id="4" name="TextBox 3"/>
          <p:cNvSpPr txBox="1"/>
          <p:nvPr/>
        </p:nvSpPr>
        <p:spPr>
          <a:xfrm>
            <a:off x="2975427" y="3343139"/>
            <a:ext cx="7987305" cy="646331"/>
          </a:xfrm>
          <a:prstGeom prst="rect">
            <a:avLst/>
          </a:prstGeom>
          <a:noFill/>
        </p:spPr>
        <p:txBody>
          <a:bodyPr wrap="square" rtlCol="0">
            <a:spAutoFit/>
          </a:bodyPr>
          <a:lstStyle/>
          <a:p>
            <a:r>
              <a:rPr lang="en-GB" dirty="0" smtClean="0"/>
              <a:t>Julia contributes and is eager to participate and will communicate. She also seems to express her frustrations with communication much more. (</a:t>
            </a:r>
            <a:r>
              <a:rPr lang="en-GB" i="1" dirty="0" smtClean="0"/>
              <a:t>than in maths)</a:t>
            </a:r>
            <a:endParaRPr lang="en-GB" i="1" dirty="0"/>
          </a:p>
        </p:txBody>
      </p:sp>
      <p:sp>
        <p:nvSpPr>
          <p:cNvPr id="5" name="TextBox 4"/>
          <p:cNvSpPr txBox="1"/>
          <p:nvPr/>
        </p:nvSpPr>
        <p:spPr>
          <a:xfrm>
            <a:off x="1468868" y="1278187"/>
            <a:ext cx="1320800" cy="369332"/>
          </a:xfrm>
          <a:prstGeom prst="rect">
            <a:avLst/>
          </a:prstGeom>
          <a:noFill/>
        </p:spPr>
        <p:txBody>
          <a:bodyPr wrap="square" rtlCol="0">
            <a:spAutoFit/>
          </a:bodyPr>
          <a:lstStyle/>
          <a:p>
            <a:r>
              <a:rPr lang="en-GB" dirty="0" smtClean="0"/>
              <a:t>Art Teacher</a:t>
            </a:r>
            <a:endParaRPr lang="en-GB" dirty="0"/>
          </a:p>
        </p:txBody>
      </p:sp>
      <p:sp>
        <p:nvSpPr>
          <p:cNvPr id="6" name="Rectangle 5"/>
          <p:cNvSpPr/>
          <p:nvPr/>
        </p:nvSpPr>
        <p:spPr>
          <a:xfrm>
            <a:off x="2975426" y="1278187"/>
            <a:ext cx="7358743" cy="646331"/>
          </a:xfrm>
          <a:prstGeom prst="rect">
            <a:avLst/>
          </a:prstGeom>
        </p:spPr>
        <p:txBody>
          <a:bodyPr wrap="square">
            <a:spAutoFit/>
          </a:bodyPr>
          <a:lstStyle/>
          <a:p>
            <a:r>
              <a:rPr lang="en-GB" dirty="0" smtClean="0">
                <a:effectLst/>
                <a:latin typeface="Calibri" panose="020F0502020204030204" pitchFamily="34" charset="0"/>
                <a:ea typeface="Calibri" panose="020F0502020204030204" pitchFamily="34" charset="0"/>
                <a:cs typeface="Times New Roman" panose="02020603050405020304" pitchFamily="18" charset="0"/>
              </a:rPr>
              <a:t>Julia does not spontaneously begin conversations with me however she does on occasions communicate with others on her table.</a:t>
            </a:r>
            <a:endParaRPr lang="en-GB" dirty="0"/>
          </a:p>
        </p:txBody>
      </p:sp>
      <p:sp>
        <p:nvSpPr>
          <p:cNvPr id="7" name="TextBox 6"/>
          <p:cNvSpPr txBox="1"/>
          <p:nvPr/>
        </p:nvSpPr>
        <p:spPr>
          <a:xfrm>
            <a:off x="1444402" y="5519972"/>
            <a:ext cx="9180055" cy="646331"/>
          </a:xfrm>
          <a:prstGeom prst="rect">
            <a:avLst/>
          </a:prstGeom>
          <a:noFill/>
        </p:spPr>
        <p:txBody>
          <a:bodyPr wrap="square" rtlCol="0">
            <a:spAutoFit/>
          </a:bodyPr>
          <a:lstStyle/>
          <a:p>
            <a:r>
              <a:rPr lang="en-GB" dirty="0" smtClean="0"/>
              <a:t>DT Teacher          Julia sits with Kaitlyn….. I find it very difficult to always understand her (Julia) </a:t>
            </a:r>
          </a:p>
          <a:p>
            <a:r>
              <a:rPr lang="en-GB" dirty="0"/>
              <a:t> </a:t>
            </a:r>
            <a:r>
              <a:rPr lang="en-GB" dirty="0" smtClean="0"/>
              <a:t>                            but Kaitlyn usually helps me out.</a:t>
            </a:r>
            <a:endParaRPr lang="en-GB" dirty="0"/>
          </a:p>
        </p:txBody>
      </p:sp>
      <p:sp>
        <p:nvSpPr>
          <p:cNvPr id="8" name="TextBox 7"/>
          <p:cNvSpPr txBox="1"/>
          <p:nvPr/>
        </p:nvSpPr>
        <p:spPr>
          <a:xfrm>
            <a:off x="1528674" y="4420478"/>
            <a:ext cx="7138219" cy="369332"/>
          </a:xfrm>
          <a:prstGeom prst="rect">
            <a:avLst/>
          </a:prstGeom>
          <a:noFill/>
        </p:spPr>
        <p:txBody>
          <a:bodyPr wrap="square" rtlCol="0">
            <a:spAutoFit/>
          </a:bodyPr>
          <a:lstStyle/>
          <a:p>
            <a:r>
              <a:rPr lang="en-GB" dirty="0" smtClean="0"/>
              <a:t>PE Teacher        Julia will gesture at me about how she feels with thumbs.</a:t>
            </a:r>
            <a:endParaRPr lang="en-GB" dirty="0"/>
          </a:p>
        </p:txBody>
      </p:sp>
      <p:sp>
        <p:nvSpPr>
          <p:cNvPr id="9" name="TextBox 8"/>
          <p:cNvSpPr txBox="1"/>
          <p:nvPr/>
        </p:nvSpPr>
        <p:spPr>
          <a:xfrm>
            <a:off x="707923" y="1350973"/>
            <a:ext cx="575187" cy="4524315"/>
          </a:xfrm>
          <a:prstGeom prst="rect">
            <a:avLst/>
          </a:prstGeom>
          <a:noFill/>
        </p:spPr>
        <p:txBody>
          <a:bodyPr wrap="square" rtlCol="0">
            <a:spAutoFit/>
          </a:bodyPr>
          <a:lstStyle/>
          <a:p>
            <a:r>
              <a:rPr lang="en-GB" dirty="0" smtClean="0"/>
              <a:t>1</a:t>
            </a:r>
          </a:p>
          <a:p>
            <a:endParaRPr lang="en-GB" dirty="0"/>
          </a:p>
          <a:p>
            <a:endParaRPr lang="en-GB" dirty="0" smtClean="0"/>
          </a:p>
          <a:p>
            <a:r>
              <a:rPr lang="en-GB" dirty="0" smtClean="0"/>
              <a:t>2</a:t>
            </a:r>
          </a:p>
          <a:p>
            <a:endParaRPr lang="en-GB" dirty="0"/>
          </a:p>
          <a:p>
            <a:endParaRPr lang="en-GB" dirty="0" smtClean="0"/>
          </a:p>
          <a:p>
            <a:endParaRPr lang="en-GB" dirty="0"/>
          </a:p>
          <a:p>
            <a:r>
              <a:rPr lang="en-GB" dirty="0" smtClean="0"/>
              <a:t>3</a:t>
            </a:r>
          </a:p>
          <a:p>
            <a:endParaRPr lang="en-GB" dirty="0"/>
          </a:p>
          <a:p>
            <a:endParaRPr lang="en-GB" dirty="0" smtClean="0"/>
          </a:p>
          <a:p>
            <a:endParaRPr lang="en-GB" dirty="0"/>
          </a:p>
          <a:p>
            <a:r>
              <a:rPr lang="en-GB" dirty="0" smtClean="0"/>
              <a:t>4</a:t>
            </a:r>
          </a:p>
          <a:p>
            <a:endParaRPr lang="en-GB" dirty="0"/>
          </a:p>
          <a:p>
            <a:endParaRPr lang="en-GB" dirty="0" smtClean="0"/>
          </a:p>
          <a:p>
            <a:endParaRPr lang="en-GB" dirty="0"/>
          </a:p>
          <a:p>
            <a:r>
              <a:rPr lang="en-GB" dirty="0" smtClean="0"/>
              <a:t>5</a:t>
            </a:r>
          </a:p>
        </p:txBody>
      </p:sp>
      <p:sp>
        <p:nvSpPr>
          <p:cNvPr id="10" name="TextBox 9"/>
          <p:cNvSpPr txBox="1"/>
          <p:nvPr/>
        </p:nvSpPr>
        <p:spPr>
          <a:xfrm>
            <a:off x="825910" y="206477"/>
            <a:ext cx="10692580" cy="369332"/>
          </a:xfrm>
          <a:prstGeom prst="rect">
            <a:avLst/>
          </a:prstGeom>
          <a:noFill/>
        </p:spPr>
        <p:txBody>
          <a:bodyPr wrap="square" rtlCol="0">
            <a:spAutoFit/>
          </a:bodyPr>
          <a:lstStyle/>
          <a:p>
            <a:r>
              <a:rPr lang="en-GB" dirty="0" smtClean="0"/>
              <a:t>Some Teacher Comments Received                               Trial 1 </a:t>
            </a:r>
            <a:endParaRPr lang="en-GB" dirty="0"/>
          </a:p>
        </p:txBody>
      </p:sp>
    </p:spTree>
    <p:extLst>
      <p:ext uri="{BB962C8B-B14F-4D97-AF65-F5344CB8AC3E}">
        <p14:creationId xmlns:p14="http://schemas.microsoft.com/office/powerpoint/2010/main" val="136785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circle(in)">
                                      <p:cBhvr>
                                        <p:cTn id="3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314356122"/>
              </p:ext>
            </p:extLst>
          </p:nvPr>
        </p:nvGraphicFramePr>
        <p:xfrm>
          <a:off x="1403184" y="481263"/>
          <a:ext cx="6874541" cy="5694947"/>
        </p:xfrm>
        <a:graphic>
          <a:graphicData uri="http://schemas.openxmlformats.org/drawingml/2006/table">
            <a:tbl>
              <a:tblPr firstRow="1" firstCol="1" bandRow="1"/>
              <a:tblGrid>
                <a:gridCol w="782530"/>
                <a:gridCol w="250132"/>
                <a:gridCol w="250132"/>
                <a:gridCol w="250132"/>
                <a:gridCol w="250132"/>
                <a:gridCol w="250132"/>
                <a:gridCol w="249503"/>
                <a:gridCol w="250132"/>
                <a:gridCol w="250132"/>
                <a:gridCol w="250132"/>
                <a:gridCol w="250132"/>
                <a:gridCol w="250132"/>
                <a:gridCol w="250132"/>
                <a:gridCol w="250132"/>
                <a:gridCol w="250132"/>
                <a:gridCol w="250132"/>
                <a:gridCol w="231861"/>
                <a:gridCol w="232490"/>
                <a:gridCol w="231861"/>
                <a:gridCol w="232490"/>
                <a:gridCol w="232490"/>
                <a:gridCol w="235642"/>
                <a:gridCol w="235642"/>
                <a:gridCol w="236271"/>
                <a:gridCol w="235642"/>
                <a:gridCol w="236271"/>
              </a:tblGrid>
              <a:tr h="194779">
                <a:tc>
                  <a:txBody>
                    <a:bodyPr/>
                    <a:lstStyle/>
                    <a:p>
                      <a:pP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Week</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5">
                  <a:txBody>
                    <a:bodyPr/>
                    <a:lstStyle/>
                    <a:p>
                      <a:pPr algn="ct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Lessons</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33031">
                <a:tc>
                  <a:txBody>
                    <a:bodyPr/>
                    <a:lstStyle/>
                    <a:p>
                      <a:pPr>
                        <a:lnSpc>
                          <a:spcPct val="115000"/>
                        </a:lnSpc>
                        <a:spcAft>
                          <a:spcPts val="0"/>
                        </a:spcAft>
                      </a:pPr>
                      <a:r>
                        <a:rPr lang="en-GB" sz="600">
                          <a:effectLst/>
                          <a:latin typeface="Comic Sans MS" panose="030F0702030302020204" pitchFamily="66" charset="0"/>
                          <a:ea typeface="Calibri" panose="020F0502020204030204" pitchFamily="34" charset="0"/>
                          <a:cs typeface="Times New Roman" panose="02020603050405020304" pitchFamily="18" charset="0"/>
                        </a:rPr>
                        <a:t>Date …………………</a:t>
                      </a:r>
                      <a:endParaRPr lang="en-GB" sz="80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0"/>
                        </a:spcAft>
                      </a:pPr>
                      <a:r>
                        <a:rPr lang="en-GB" sz="600">
                          <a:effectLst/>
                          <a:latin typeface="Comic Sans MS" panose="030F0702030302020204" pitchFamily="66" charset="0"/>
                          <a:ea typeface="Calibri" panose="020F0502020204030204" pitchFamily="34" charset="0"/>
                          <a:cs typeface="Times New Roman" panose="02020603050405020304" pitchFamily="18" charset="0"/>
                        </a:rPr>
                        <a:t> </a:t>
                      </a:r>
                      <a:endParaRPr lang="en-GB" sz="800">
                        <a:effectLst/>
                        <a:latin typeface="Comic Sans MS" panose="030F0702030302020204" pitchFamily="66" charset="0"/>
                        <a:ea typeface="Calibri" panose="020F0502020204030204" pitchFamily="34" charset="0"/>
                        <a:cs typeface="Times New Roman" panose="02020603050405020304" pitchFamily="18" charset="0"/>
                      </a:endParaRP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Target</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1</a:t>
                      </a:r>
                    </a:p>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A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B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C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D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E</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2</a:t>
                      </a:r>
                    </a:p>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A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B       C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D    E</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3</a:t>
                      </a:r>
                    </a:p>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A      B      C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D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E</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4</a:t>
                      </a:r>
                    </a:p>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A      B      C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D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E</a:t>
                      </a:r>
                      <a:endParaRPr lang="en-GB" sz="800" dirty="0">
                        <a:effectLst/>
                        <a:latin typeface="Comic Sans MS" panose="030F0702030302020204" pitchFamily="66" charset="0"/>
                        <a:ea typeface="Calibri" panose="020F0502020204030204" pitchFamily="34" charset="0"/>
                        <a:cs typeface="Times New Roman" panose="02020603050405020304" pitchFamily="18" charset="0"/>
                      </a:endParaRP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5</a:t>
                      </a:r>
                    </a:p>
                    <a:p>
                      <a:pPr algn="ct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A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B </a:t>
                      </a:r>
                      <a:r>
                        <a:rPr lang="en-GB" sz="800" dirty="0" smtClean="0">
                          <a:effectLst/>
                          <a:latin typeface="Comic Sans MS" panose="030F0702030302020204" pitchFamily="66" charset="0"/>
                          <a:ea typeface="Calibri" panose="020F0502020204030204" pitchFamily="34" charset="0"/>
                          <a:cs typeface="Times New Roman" panose="02020603050405020304" pitchFamily="18" charset="0"/>
                        </a:rPr>
                        <a:t>     C      D     </a:t>
                      </a:r>
                      <a:r>
                        <a:rPr lang="en-GB" sz="800" dirty="0">
                          <a:effectLst/>
                          <a:latin typeface="Comic Sans MS" panose="030F0702030302020204" pitchFamily="66" charset="0"/>
                          <a:ea typeface="Calibri" panose="020F0502020204030204" pitchFamily="34" charset="0"/>
                          <a:cs typeface="Times New Roman" panose="02020603050405020304" pitchFamily="18" charset="0"/>
                        </a:rPr>
                        <a:t>E</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71561">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Mon</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894">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Tues</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894">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Wed</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894">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Thurs</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894">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Fri</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800" dirty="0">
                          <a:effectLst/>
                          <a:latin typeface="Comic Sans MS" panose="030F0702030302020204" pitchFamily="66" charset="0"/>
                          <a:ea typeface="Calibri" panose="020F0502020204030204" pitchFamily="34" charset="0"/>
                          <a:cs typeface="Times New Roman" panose="02020603050405020304" pitchFamily="18" charset="0"/>
                        </a:rPr>
                        <a:t> </a:t>
                      </a:r>
                    </a:p>
                  </a:txBody>
                  <a:tcPr marL="49038" marR="49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8469442" y="569627"/>
            <a:ext cx="3612629" cy="5639493"/>
          </a:xfrm>
          <a:prstGeom prst="rect">
            <a:avLst/>
          </a:prstGeom>
          <a:noFill/>
        </p:spPr>
        <p:txBody>
          <a:bodyPr wrap="square" rtlCol="0">
            <a:spAutoFit/>
          </a:bodyPr>
          <a:lstStyle/>
          <a:p>
            <a:r>
              <a:rPr lang="en-GB" dirty="0" smtClean="0"/>
              <a:t>Student Targets for Trial</a:t>
            </a:r>
          </a:p>
          <a:p>
            <a:endParaRPr lang="en-GB" dirty="0"/>
          </a:p>
          <a:p>
            <a:pPr marL="342900" lvl="0" indent="-342900">
              <a:lnSpc>
                <a:spcPct val="115000"/>
              </a:lnSpc>
              <a:spcAft>
                <a:spcPts val="0"/>
              </a:spcAft>
              <a:buFont typeface="+mj-lt"/>
              <a:buAutoNum type="alphaUcPeriod"/>
            </a:pPr>
            <a:r>
              <a:rPr lang="en-GB" dirty="0">
                <a:latin typeface="Calibri" panose="020F0502020204030204" pitchFamily="34" charset="0"/>
                <a:ea typeface="Calibri" panose="020F0502020204030204" pitchFamily="34" charset="0"/>
                <a:cs typeface="Calibri" panose="020F0502020204030204" pitchFamily="34" charset="0"/>
              </a:rPr>
              <a:t>Volunteer an answer/question or statement</a:t>
            </a:r>
          </a:p>
          <a:p>
            <a:pPr marL="342900" lvl="0" indent="-342900">
              <a:lnSpc>
                <a:spcPct val="115000"/>
              </a:lnSpc>
              <a:spcAft>
                <a:spcPts val="0"/>
              </a:spcAft>
              <a:buFont typeface="+mj-lt"/>
              <a:buAutoNum type="alphaUcPeriod"/>
            </a:pP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mj-lt"/>
              <a:buAutoNum type="alphaUcPeriod"/>
            </a:pPr>
            <a:r>
              <a:rPr lang="en-GB" dirty="0" smtClean="0">
                <a:latin typeface="Calibri" panose="020F0502020204030204" pitchFamily="34" charset="0"/>
                <a:ea typeface="Calibri" panose="020F0502020204030204" pitchFamily="34" charset="0"/>
                <a:cs typeface="Calibri" panose="020F0502020204030204" pitchFamily="34" charset="0"/>
              </a:rPr>
              <a:t>Start </a:t>
            </a:r>
            <a:r>
              <a:rPr lang="en-GB" dirty="0">
                <a:latin typeface="Calibri" panose="020F0502020204030204" pitchFamily="34" charset="0"/>
                <a:ea typeface="Calibri" panose="020F0502020204030204" pitchFamily="34" charset="0"/>
                <a:cs typeface="Calibri" panose="020F0502020204030204" pitchFamily="34" charset="0"/>
              </a:rPr>
              <a:t>a conversation using the device</a:t>
            </a:r>
          </a:p>
          <a:p>
            <a:pPr marL="342900" lvl="0" indent="-342900">
              <a:lnSpc>
                <a:spcPct val="115000"/>
              </a:lnSpc>
              <a:spcAft>
                <a:spcPts val="0"/>
              </a:spcAft>
              <a:buFont typeface="+mj-lt"/>
              <a:buAutoNum type="alphaUcPeriod"/>
            </a:pP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mj-lt"/>
              <a:buAutoNum type="alphaUcPeriod"/>
            </a:pPr>
            <a:r>
              <a:rPr lang="en-GB" dirty="0" smtClean="0">
                <a:latin typeface="Calibri" panose="020F0502020204030204" pitchFamily="34" charset="0"/>
                <a:ea typeface="Calibri" panose="020F0502020204030204" pitchFamily="34" charset="0"/>
                <a:cs typeface="Calibri" panose="020F0502020204030204" pitchFamily="34" charset="0"/>
              </a:rPr>
              <a:t>Device </a:t>
            </a:r>
            <a:r>
              <a:rPr lang="en-GB" dirty="0">
                <a:latin typeface="Calibri" panose="020F0502020204030204" pitchFamily="34" charset="0"/>
                <a:ea typeface="Calibri" panose="020F0502020204030204" pitchFamily="34" charset="0"/>
                <a:cs typeface="Calibri" panose="020F0502020204030204" pitchFamily="34" charset="0"/>
              </a:rPr>
              <a:t>used </a:t>
            </a:r>
            <a:r>
              <a:rPr lang="en-GB" dirty="0" smtClean="0">
                <a:latin typeface="Calibri" panose="020F0502020204030204" pitchFamily="34" charset="0"/>
                <a:ea typeface="Calibri" panose="020F0502020204030204" pitchFamily="34" charset="0"/>
                <a:cs typeface="Calibri" panose="020F0502020204030204" pitchFamily="34" charset="0"/>
              </a:rPr>
              <a:t>listener to meet listener’s need</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mj-lt"/>
              <a:buAutoNum type="alphaUcPeriod"/>
            </a:pP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0"/>
              </a:spcAft>
              <a:buFont typeface="+mj-lt"/>
              <a:buAutoNum type="alphaUcPeriod"/>
            </a:pPr>
            <a:r>
              <a:rPr lang="en-GB" dirty="0" smtClean="0">
                <a:latin typeface="Calibri" panose="020F0502020204030204" pitchFamily="34" charset="0"/>
                <a:ea typeface="Calibri" panose="020F0502020204030204" pitchFamily="34" charset="0"/>
                <a:cs typeface="Calibri" panose="020F0502020204030204" pitchFamily="34" charset="0"/>
              </a:rPr>
              <a:t>Device </a:t>
            </a:r>
            <a:r>
              <a:rPr lang="en-GB" dirty="0">
                <a:latin typeface="Calibri" panose="020F0502020204030204" pitchFamily="34" charset="0"/>
                <a:ea typeface="Calibri" panose="020F0502020204030204" pitchFamily="34" charset="0"/>
                <a:cs typeface="Calibri" panose="020F0502020204030204" pitchFamily="34" charset="0"/>
              </a:rPr>
              <a:t>used in discussion with peer</a:t>
            </a:r>
          </a:p>
          <a:p>
            <a:pPr marL="342900" lvl="0" indent="-342900">
              <a:lnSpc>
                <a:spcPct val="115000"/>
              </a:lnSpc>
              <a:spcAft>
                <a:spcPts val="1000"/>
              </a:spcAft>
              <a:buFont typeface="+mj-lt"/>
              <a:buAutoNum type="alphaUcPeriod"/>
            </a:pPr>
            <a:endParaRPr lang="en-GB" dirty="0" smtClean="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mj-lt"/>
              <a:buAutoNum type="alphaUcPeriod"/>
            </a:pPr>
            <a:r>
              <a:rPr lang="en-GB" dirty="0" smtClean="0">
                <a:latin typeface="Calibri" panose="020F0502020204030204" pitchFamily="34" charset="0"/>
                <a:ea typeface="Calibri" panose="020F0502020204030204" pitchFamily="34" charset="0"/>
                <a:cs typeface="Calibri" panose="020F0502020204030204" pitchFamily="34" charset="0"/>
              </a:rPr>
              <a:t>Device </a:t>
            </a:r>
            <a:r>
              <a:rPr lang="en-GB" dirty="0">
                <a:latin typeface="Calibri" panose="020F0502020204030204" pitchFamily="34" charset="0"/>
                <a:ea typeface="Calibri" panose="020F0502020204030204" pitchFamily="34" charset="0"/>
                <a:cs typeface="Calibri" panose="020F0502020204030204" pitchFamily="34" charset="0"/>
              </a:rPr>
              <a:t>used in discussion with adult</a:t>
            </a:r>
          </a:p>
          <a:p>
            <a:endParaRPr lang="en-GB" dirty="0"/>
          </a:p>
        </p:txBody>
      </p:sp>
    </p:spTree>
    <p:extLst>
      <p:ext uri="{BB962C8B-B14F-4D97-AF65-F5344CB8AC3E}">
        <p14:creationId xmlns:p14="http://schemas.microsoft.com/office/powerpoint/2010/main" val="3208457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25" t="13310" r="28867"/>
          <a:stretch/>
        </p:blipFill>
        <p:spPr>
          <a:xfrm>
            <a:off x="838200" y="800101"/>
            <a:ext cx="9239249" cy="5076044"/>
          </a:xfrm>
          <a:prstGeom prst="rect">
            <a:avLst/>
          </a:prstGeom>
        </p:spPr>
      </p:pic>
      <p:pic>
        <p:nvPicPr>
          <p:cNvPr id="4" name="Picture 3"/>
          <p:cNvPicPr>
            <a:picLocks noChangeAspect="1"/>
          </p:cNvPicPr>
          <p:nvPr/>
        </p:nvPicPr>
        <p:blipFill rotWithShape="1">
          <a:blip r:embed="rId4"/>
          <a:srcRect l="85269" t="65310" r="10400" b="28426"/>
          <a:stretch/>
        </p:blipFill>
        <p:spPr>
          <a:xfrm>
            <a:off x="3048000" y="285750"/>
            <a:ext cx="400050" cy="342900"/>
          </a:xfrm>
          <a:prstGeom prst="rect">
            <a:avLst/>
          </a:prstGeom>
        </p:spPr>
      </p:pic>
      <p:sp>
        <p:nvSpPr>
          <p:cNvPr id="5" name="TextBox 4"/>
          <p:cNvSpPr txBox="1"/>
          <p:nvPr/>
        </p:nvSpPr>
        <p:spPr>
          <a:xfrm>
            <a:off x="3638549" y="285750"/>
            <a:ext cx="6438899" cy="369332"/>
          </a:xfrm>
          <a:prstGeom prst="rect">
            <a:avLst/>
          </a:prstGeom>
          <a:noFill/>
        </p:spPr>
        <p:txBody>
          <a:bodyPr wrap="square" rtlCol="0">
            <a:spAutoFit/>
          </a:bodyPr>
          <a:lstStyle/>
          <a:p>
            <a:r>
              <a:rPr lang="en-GB" dirty="0" smtClean="0"/>
              <a:t>= Number of Times Device Used in Lessons over x4 Weeks</a:t>
            </a:r>
            <a:endParaRPr lang="en-GB" dirty="0"/>
          </a:p>
        </p:txBody>
      </p:sp>
      <p:sp>
        <p:nvSpPr>
          <p:cNvPr id="3" name="TextBox 2"/>
          <p:cNvSpPr txBox="1"/>
          <p:nvPr/>
        </p:nvSpPr>
        <p:spPr>
          <a:xfrm>
            <a:off x="1023389" y="5876145"/>
            <a:ext cx="9054059" cy="369332"/>
          </a:xfrm>
          <a:prstGeom prst="rect">
            <a:avLst/>
          </a:prstGeom>
          <a:noFill/>
        </p:spPr>
        <p:txBody>
          <a:bodyPr wrap="square" rtlCol="0">
            <a:spAutoFit/>
          </a:bodyPr>
          <a:lstStyle/>
          <a:p>
            <a:r>
              <a:rPr lang="en-GB" dirty="0" smtClean="0"/>
              <a:t>                   A                             B                                C                              D                              E</a:t>
            </a:r>
            <a:endParaRPr lang="en-GB" dirty="0"/>
          </a:p>
        </p:txBody>
      </p:sp>
    </p:spTree>
    <p:extLst>
      <p:ext uri="{BB962C8B-B14F-4D97-AF65-F5344CB8AC3E}">
        <p14:creationId xmlns:p14="http://schemas.microsoft.com/office/powerpoint/2010/main" val="352580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Outcomes</a:t>
            </a:r>
            <a:endParaRPr lang="en-GB"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v"/>
            </a:pPr>
            <a:r>
              <a:rPr lang="en-GB" dirty="0" smtClean="0"/>
              <a:t>More time for the trial </a:t>
            </a:r>
          </a:p>
          <a:p>
            <a:pPr marL="0" indent="0">
              <a:buNone/>
            </a:pPr>
            <a:endParaRPr lang="en-GB" dirty="0" smtClean="0"/>
          </a:p>
          <a:p>
            <a:pPr>
              <a:buFont typeface="Wingdings" panose="05000000000000000000" pitchFamily="2" charset="2"/>
              <a:buChar char="v"/>
            </a:pPr>
            <a:r>
              <a:rPr lang="en-GB" dirty="0" smtClean="0"/>
              <a:t>Creative sabotage </a:t>
            </a:r>
          </a:p>
          <a:p>
            <a:pPr marL="0" indent="0">
              <a:buNone/>
            </a:pPr>
            <a:endParaRPr lang="en-GB" dirty="0" smtClean="0"/>
          </a:p>
          <a:p>
            <a:pPr>
              <a:buFont typeface="Wingdings" panose="05000000000000000000" pitchFamily="2" charset="2"/>
              <a:buChar char="v"/>
            </a:pPr>
            <a:r>
              <a:rPr lang="en-GB" dirty="0" smtClean="0"/>
              <a:t>Role </a:t>
            </a:r>
            <a:r>
              <a:rPr lang="en-GB" dirty="0"/>
              <a:t>p</a:t>
            </a:r>
            <a:r>
              <a:rPr lang="en-GB" dirty="0" smtClean="0"/>
              <a:t>lay activities to be used in second trial</a:t>
            </a:r>
          </a:p>
          <a:p>
            <a:pPr marL="0" indent="0">
              <a:buNone/>
            </a:pPr>
            <a:endParaRPr lang="en-GB" dirty="0" smtClean="0"/>
          </a:p>
          <a:p>
            <a:pPr>
              <a:buFont typeface="Wingdings" panose="05000000000000000000" pitchFamily="2" charset="2"/>
              <a:buChar char="v"/>
            </a:pPr>
            <a:r>
              <a:rPr lang="en-GB" dirty="0" smtClean="0"/>
              <a:t>Record times AAC is used when there is a break down in communication</a:t>
            </a:r>
          </a:p>
          <a:p>
            <a:pPr marL="0" indent="0">
              <a:buNone/>
            </a:pPr>
            <a:endParaRPr lang="en-GB" dirty="0" smtClean="0"/>
          </a:p>
          <a:p>
            <a:pPr>
              <a:buFont typeface="Wingdings" panose="05000000000000000000" pitchFamily="2" charset="2"/>
              <a:buChar char="v"/>
            </a:pPr>
            <a:r>
              <a:rPr lang="en-GB" dirty="0" smtClean="0"/>
              <a:t>In the event of Julia being supplied with a device who will be responsible for loading key words                on with symbols and keeping the device charged?</a:t>
            </a:r>
          </a:p>
          <a:p>
            <a:pPr marL="0" indent="0">
              <a:buNone/>
            </a:pPr>
            <a:endParaRPr lang="en-GB" dirty="0"/>
          </a:p>
        </p:txBody>
      </p:sp>
    </p:spTree>
    <p:extLst>
      <p:ext uri="{BB962C8B-B14F-4D97-AF65-F5344CB8AC3E}">
        <p14:creationId xmlns:p14="http://schemas.microsoft.com/office/powerpoint/2010/main" val="31185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circle(in)">
                                      <p:cBhvr>
                                        <p:cTn id="28"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34675"/>
          </a:xfrm>
        </p:spPr>
        <p:txBody>
          <a:bodyPr/>
          <a:lstStyle/>
          <a:p>
            <a:pPr algn="ctr"/>
            <a:r>
              <a:rPr lang="en-GB" dirty="0" smtClean="0"/>
              <a:t>Trial 2</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7201973"/>
              </p:ext>
            </p:extLst>
          </p:nvPr>
        </p:nvGraphicFramePr>
        <p:xfrm>
          <a:off x="249381" y="1021278"/>
          <a:ext cx="11364686" cy="526076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p:cNvCxnSpPr/>
          <p:nvPr/>
        </p:nvCxnSpPr>
        <p:spPr>
          <a:xfrm>
            <a:off x="2161309" y="4548249"/>
            <a:ext cx="0" cy="712519"/>
          </a:xfrm>
          <a:prstGeom prst="line">
            <a:avLst/>
          </a:prstGeom>
          <a:ln>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sp>
        <p:nvSpPr>
          <p:cNvPr id="10" name="TextBox 9"/>
          <p:cNvSpPr txBox="1"/>
          <p:nvPr/>
        </p:nvSpPr>
        <p:spPr>
          <a:xfrm>
            <a:off x="985652" y="5249138"/>
            <a:ext cx="10516788" cy="153888"/>
          </a:xfrm>
          <a:prstGeom prst="rect">
            <a:avLst/>
          </a:prstGeom>
          <a:noFill/>
        </p:spPr>
        <p:txBody>
          <a:bodyPr wrap="square" rtlCol="0">
            <a:spAutoFit/>
          </a:bodyPr>
          <a:lstStyle/>
          <a:p>
            <a:r>
              <a:rPr lang="en-GB" sz="400" dirty="0" smtClean="0"/>
              <a:t>1</a:t>
            </a:r>
            <a:endParaRPr lang="en-GB" sz="400" dirty="0"/>
          </a:p>
        </p:txBody>
      </p:sp>
    </p:spTree>
    <p:extLst>
      <p:ext uri="{BB962C8B-B14F-4D97-AF65-F5344CB8AC3E}">
        <p14:creationId xmlns:p14="http://schemas.microsoft.com/office/powerpoint/2010/main" val="294708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5000" t="16548" r="4546" b="9061"/>
          <a:stretch/>
        </p:blipFill>
        <p:spPr>
          <a:xfrm>
            <a:off x="1448789" y="154379"/>
            <a:ext cx="8288978" cy="6131435"/>
          </a:xfrm>
          <a:prstGeom prst="rect">
            <a:avLst/>
          </a:prstGeom>
        </p:spPr>
      </p:pic>
    </p:spTree>
    <p:extLst>
      <p:ext uri="{BB962C8B-B14F-4D97-AF65-F5344CB8AC3E}">
        <p14:creationId xmlns:p14="http://schemas.microsoft.com/office/powerpoint/2010/main" val="1895463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505</TotalTime>
  <Words>2070</Words>
  <Application>Microsoft Office PowerPoint</Application>
  <PresentationFormat>Custom</PresentationFormat>
  <Paragraphs>324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Retrospect</vt:lpstr>
      <vt:lpstr>AAC Device Trial </vt:lpstr>
      <vt:lpstr>PowerPoint Presentation</vt:lpstr>
      <vt:lpstr>PowerPoint Presentation</vt:lpstr>
      <vt:lpstr>PowerPoint Presentation</vt:lpstr>
      <vt:lpstr>PowerPoint Presentation</vt:lpstr>
      <vt:lpstr>PowerPoint Presentation</vt:lpstr>
      <vt:lpstr>Outcomes</vt:lpstr>
      <vt:lpstr>Trial 2</vt:lpstr>
      <vt:lpstr>PowerPoint Presentation</vt:lpstr>
      <vt:lpstr>PowerPoint Presentation</vt:lpstr>
      <vt:lpstr>PowerPoint Presentation</vt:lpstr>
      <vt:lpstr>PowerPoint Presentation</vt:lpstr>
      <vt:lpstr>Lessons Learned  </vt:lpstr>
    </vt:vector>
  </TitlesOfParts>
  <Company>RM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AAC Device Trial</dc:title>
  <dc:creator>Kinghorn, J</dc:creator>
  <cp:lastModifiedBy>Williams Anne (CYPFS)</cp:lastModifiedBy>
  <cp:revision>51</cp:revision>
  <dcterms:created xsi:type="dcterms:W3CDTF">2014-05-31T21:08:43Z</dcterms:created>
  <dcterms:modified xsi:type="dcterms:W3CDTF">2014-06-11T11:56:39Z</dcterms:modified>
</cp:coreProperties>
</file>