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98" r:id="rId3"/>
    <p:sldId id="273" r:id="rId4"/>
    <p:sldId id="278" r:id="rId5"/>
    <p:sldId id="281" r:id="rId6"/>
    <p:sldId id="280" r:id="rId7"/>
    <p:sldId id="295" r:id="rId8"/>
    <p:sldId id="287" r:id="rId9"/>
    <p:sldId id="314" r:id="rId10"/>
    <p:sldId id="282" r:id="rId11"/>
    <p:sldId id="286" r:id="rId12"/>
    <p:sldId id="285" r:id="rId13"/>
    <p:sldId id="284" r:id="rId14"/>
    <p:sldId id="304" r:id="rId15"/>
    <p:sldId id="283" r:id="rId16"/>
    <p:sldId id="288" r:id="rId17"/>
    <p:sldId id="291" r:id="rId18"/>
    <p:sldId id="290" r:id="rId19"/>
    <p:sldId id="289" r:id="rId20"/>
    <p:sldId id="297" r:id="rId21"/>
    <p:sldId id="299" r:id="rId22"/>
    <p:sldId id="294" r:id="rId23"/>
    <p:sldId id="293" r:id="rId24"/>
    <p:sldId id="300" r:id="rId25"/>
    <p:sldId id="313" r:id="rId26"/>
    <p:sldId id="301" r:id="rId27"/>
    <p:sldId id="265" r:id="rId2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9"/>
    <a:srgbClr val="D9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howGuides="1">
      <p:cViewPr>
        <p:scale>
          <a:sx n="70" d="100"/>
          <a:sy n="70" d="100"/>
        </p:scale>
        <p:origin x="-1164" y="-816"/>
      </p:cViewPr>
      <p:guideLst>
        <p:guide orient="horz" pos="1090"/>
        <p:guide pos="2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6E8ACCFF-0629-4D13-8044-2D3AD2E83C4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353DA3BF-2CC7-478F-B3D2-880369621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72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F8C5C8E3-5A1B-48D7-8F4D-DDB38D7EEDD1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A0820CC1-022D-4637-BD53-70922BBB85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14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itle_backgrou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84784"/>
            <a:ext cx="8531352" cy="5112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00" y="476672"/>
            <a:ext cx="3635944" cy="936104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7891" y="2132856"/>
            <a:ext cx="3384029" cy="2160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78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3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63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432000" y="486000"/>
            <a:ext cx="6480000" cy="72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</a:rPr>
              <a:t>Thank you</a:t>
            </a:r>
          </a:p>
        </p:txBody>
      </p:sp>
      <p:pic>
        <p:nvPicPr>
          <p:cNvPr id="10" name="Picture 9" descr="title_backgrou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84784"/>
            <a:ext cx="8531352" cy="511256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32000" y="4581328"/>
            <a:ext cx="4680000" cy="1800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1600" b="1" dirty="0" smtClean="0">
                <a:solidFill>
                  <a:srgbClr val="000000"/>
                </a:solidFill>
              </a:rPr>
              <a:t>www.treloar.org.uk</a:t>
            </a:r>
          </a:p>
          <a:p>
            <a:endParaRPr lang="en-GB" sz="1400" b="1" dirty="0" smtClean="0">
              <a:solidFill>
                <a:srgbClr val="000000"/>
              </a:solidFill>
            </a:endParaRPr>
          </a:p>
          <a:p>
            <a:endParaRPr lang="en-GB" sz="1400" b="1" dirty="0" smtClean="0">
              <a:solidFill>
                <a:srgbClr val="000000"/>
              </a:solidFill>
            </a:endParaRPr>
          </a:p>
          <a:p>
            <a:r>
              <a:rPr lang="en-GB" sz="1400" b="1" dirty="0" err="1" smtClean="0">
                <a:solidFill>
                  <a:srgbClr val="000000"/>
                </a:solidFill>
              </a:rPr>
              <a:t>Treloar’s</a:t>
            </a:r>
            <a:r>
              <a:rPr lang="en-GB" sz="1400" b="1" dirty="0" smtClean="0">
                <a:solidFill>
                  <a:srgbClr val="000000"/>
                </a:solidFill>
              </a:rPr>
              <a:t> • </a:t>
            </a:r>
            <a:r>
              <a:rPr lang="en-GB" sz="1400" b="1" dirty="0" err="1" smtClean="0">
                <a:solidFill>
                  <a:srgbClr val="000000"/>
                </a:solidFill>
              </a:rPr>
              <a:t>Holybourne</a:t>
            </a:r>
            <a:r>
              <a:rPr lang="en-GB" sz="1400" b="1" dirty="0" smtClean="0">
                <a:solidFill>
                  <a:srgbClr val="000000"/>
                </a:solidFill>
              </a:rPr>
              <a:t> Alton Hampshire GU34 4GL</a:t>
            </a:r>
          </a:p>
          <a:p>
            <a:pPr>
              <a:spcAft>
                <a:spcPts val="500"/>
              </a:spcAft>
            </a:pPr>
            <a:r>
              <a:rPr lang="en-GB" sz="1400" b="1" dirty="0" smtClean="0">
                <a:solidFill>
                  <a:srgbClr val="000000"/>
                </a:solidFill>
              </a:rPr>
              <a:t>T 01420 547 400 • E info@treloar.org.uk </a:t>
            </a:r>
          </a:p>
          <a:p>
            <a:r>
              <a:rPr lang="en-GB" sz="1400" b="1" dirty="0" smtClean="0">
                <a:solidFill>
                  <a:srgbClr val="000000"/>
                </a:solidFill>
              </a:rPr>
              <a:t>Charity number.1092857</a:t>
            </a:r>
          </a:p>
        </p:txBody>
      </p:sp>
    </p:spTree>
    <p:extLst>
      <p:ext uri="{BB962C8B-B14F-4D97-AF65-F5344CB8AC3E}">
        <p14:creationId xmlns:p14="http://schemas.microsoft.com/office/powerpoint/2010/main" val="168832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00" y="476760"/>
            <a:ext cx="5220120" cy="7920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06000" y="1512000"/>
            <a:ext cx="8532000" cy="504000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6034455" y="3798580"/>
            <a:ext cx="2800800" cy="2750400"/>
          </a:xfrm>
          <a:blipFill rotWithShape="1">
            <a:blip r:embed="rId2"/>
            <a:srcRect/>
            <a:stretch>
              <a:fillRect l="4" t="1" r="-12878" b="-20919"/>
            </a:stretch>
          </a:blipFill>
          <a:ln>
            <a:noFill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6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option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06000" y="1512000"/>
            <a:ext cx="8532000" cy="504000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540000" y="2087563"/>
            <a:ext cx="4104000" cy="300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Insert speech bubble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3528392" cy="1800000"/>
          </a:xfrm>
        </p:spPr>
        <p:txBody>
          <a:bodyPr anchor="ctr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600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6000" y="1512000"/>
            <a:ext cx="8532000" cy="4644000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6000" y="1512000"/>
            <a:ext cx="8532000" cy="4644000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692000"/>
            <a:ext cx="6012000" cy="4248000"/>
          </a:xfrm>
        </p:spPr>
        <p:txBody>
          <a:bodyPr/>
          <a:lstStyle>
            <a:lvl1pPr>
              <a:lnSpc>
                <a:spcPct val="120000"/>
              </a:lnSpc>
              <a:defRPr sz="1600"/>
            </a:lvl1pPr>
            <a:lvl2pPr marL="180000" indent="-180000">
              <a:lnSpc>
                <a:spcPct val="120000"/>
              </a:lnSpc>
              <a:defRPr sz="1600"/>
            </a:lvl2pPr>
            <a:lvl3pPr marL="360000" indent="-180000">
              <a:lnSpc>
                <a:spcPct val="120000"/>
              </a:lnSpc>
              <a:defRPr sz="1600"/>
            </a:lvl3pPr>
            <a:lvl4pPr marL="540000" indent="-180000">
              <a:lnSpc>
                <a:spcPct val="120000"/>
              </a:lnSpc>
              <a:defRPr sz="1600"/>
            </a:lvl4pPr>
            <a:lvl5pPr marL="720000" indent="-180000">
              <a:lnSpc>
                <a:spcPct val="120000"/>
              </a:lnSpc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82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vider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2100"/>
            <a:ext cx="8534400" cy="626668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ABA37C-1017-440D-A565-FD09CD07CB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4104456" cy="1728192"/>
          </a:xfrm>
        </p:spPr>
        <p:txBody>
          <a:bodyPr anchor="t" anchorCtr="0"/>
          <a:lstStyle>
            <a:lvl1pPr algn="l">
              <a:defRPr sz="2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527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Fea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058000" y="1512000"/>
            <a:ext cx="3780000" cy="46440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06000" y="1512000"/>
            <a:ext cx="4626000" cy="4644000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92000"/>
            <a:ext cx="4392000" cy="424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4000" y="1692000"/>
            <a:ext cx="3528000" cy="4248000"/>
          </a:xfrm>
        </p:spPr>
        <p:txBody>
          <a:bodyPr/>
          <a:lstStyle>
            <a:lvl1pPr>
              <a:defRPr sz="140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  <a:lvl3pPr>
              <a:defRPr sz="1400">
                <a:solidFill>
                  <a:schemeClr val="accent4"/>
                </a:solidFill>
              </a:defRPr>
            </a:lvl3pPr>
            <a:lvl4pPr>
              <a:defRPr sz="1400">
                <a:solidFill>
                  <a:schemeClr val="accent4"/>
                </a:solidFill>
              </a:defRPr>
            </a:lvl4pPr>
            <a:lvl5pPr>
              <a:defRPr sz="14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2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6000" y="1512000"/>
            <a:ext cx="4626000" cy="4644000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92000"/>
            <a:ext cx="4392000" cy="424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58000" y="1511300"/>
            <a:ext cx="3780000" cy="4645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598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quote_background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11704"/>
            <a:ext cx="3742944" cy="464515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06000" y="1512000"/>
            <a:ext cx="4626000" cy="4644000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92000"/>
            <a:ext cx="4392000" cy="424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5760392" y="2187532"/>
            <a:ext cx="2340000" cy="808943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 lIns="144000" tIns="187200" rIns="144000" bIns="187200" anchor="ctr" anchorCtr="0">
            <a:sp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5760392" y="3789040"/>
            <a:ext cx="2340000" cy="808943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 lIns="144000" tIns="187200" rIns="144000" bIns="187200" anchor="ctr" anchorCtr="0">
            <a:spAutoFit/>
          </a:bodyPr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54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06000" y="6282000"/>
            <a:ext cx="8532000" cy="270000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6000" y="306000"/>
            <a:ext cx="8532000" cy="10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76672"/>
            <a:ext cx="522012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692000"/>
            <a:ext cx="828000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000" y="6354000"/>
            <a:ext cx="43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5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Presentation title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3540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50">
                <a:solidFill>
                  <a:srgbClr val="004F26"/>
                </a:solidFill>
              </a:defRPr>
            </a:lvl1pPr>
          </a:lstStyle>
          <a:p>
            <a:fld id="{B9ABA37C-1017-440D-A565-FD09CD07CB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whit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0648"/>
            <a:ext cx="3527859" cy="1224136"/>
          </a:xfrm>
          <a:prstGeom prst="rect">
            <a:avLst/>
          </a:prstGeom>
        </p:spPr>
      </p:pic>
      <p:pic>
        <p:nvPicPr>
          <p:cNvPr id="8" name="Picture 7" descr="TT_Logo_CMYK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28228"/>
            <a:ext cx="1440160" cy="59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0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0" r:id="rId4"/>
    <p:sldLayoutId id="2147483659" r:id="rId5"/>
    <p:sldLayoutId id="2147483651" r:id="rId6"/>
    <p:sldLayoutId id="2147483652" r:id="rId7"/>
    <p:sldLayoutId id="2147483660" r:id="rId8"/>
    <p:sldLayoutId id="2147483661" r:id="rId9"/>
    <p:sldLayoutId id="2147483654" r:id="rId10"/>
    <p:sldLayoutId id="2147483655" r:id="rId11"/>
    <p:sldLayoutId id="214748366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144000" indent="-144000" algn="l" defTabSz="914400" rtl="0" eaLnBrk="1" latinLnBrk="0" hangingPunct="1">
        <a:spcBef>
          <a:spcPts val="900"/>
        </a:spcBef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288000" indent="-144000" algn="l" defTabSz="914400" rtl="0" eaLnBrk="1" latinLnBrk="0" hangingPunct="1">
        <a:spcBef>
          <a:spcPts val="450"/>
        </a:spcBef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432000" indent="-144000" algn="l" defTabSz="914400" rtl="0" eaLnBrk="1" latinLnBrk="0" hangingPunct="1">
        <a:spcBef>
          <a:spcPts val="0"/>
        </a:spcBef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spcBef>
          <a:spcPts val="0"/>
        </a:spcBef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209800"/>
            <a:ext cx="5867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Managing Changing AAC systems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5486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Nuffield Orthopaedic Centre</a:t>
            </a:r>
          </a:p>
          <a:p>
            <a:r>
              <a:rPr lang="en-GB" dirty="0"/>
              <a:t>Oxford</a:t>
            </a:r>
          </a:p>
          <a:p>
            <a:r>
              <a:rPr lang="en-GB" dirty="0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8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Low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</a:rPr>
              <a:t>Therapist recommendations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Eye </a:t>
            </a:r>
            <a:r>
              <a:rPr lang="en-GB" sz="2000" dirty="0">
                <a:solidFill>
                  <a:schemeClr val="tx1"/>
                </a:solidFill>
              </a:rPr>
              <a:t>pointing to yes/no symbols due to shoulder dislocation and </a:t>
            </a:r>
            <a:r>
              <a:rPr lang="en-GB" sz="2000" dirty="0" smtClean="0">
                <a:solidFill>
                  <a:schemeClr val="tx1"/>
                </a:solidFill>
              </a:rPr>
              <a:t>exertion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Eye </a:t>
            </a:r>
            <a:r>
              <a:rPr lang="en-GB" sz="2000" dirty="0">
                <a:solidFill>
                  <a:schemeClr val="tx1"/>
                </a:solidFill>
              </a:rPr>
              <a:t>pointing to symbols in book (opposed to physical pointing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Use </a:t>
            </a:r>
            <a:r>
              <a:rPr lang="en-GB" sz="2000" dirty="0">
                <a:solidFill>
                  <a:schemeClr val="tx1"/>
                </a:solidFill>
              </a:rPr>
              <a:t>of 4 symbol per page eye pointing communication book 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Use </a:t>
            </a:r>
            <a:r>
              <a:rPr lang="en-GB" sz="2000" dirty="0">
                <a:solidFill>
                  <a:schemeClr val="tx1"/>
                </a:solidFill>
              </a:rPr>
              <a:t>of visual timetable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7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change of systems – Low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280000" cy="4248000"/>
          </a:xfrm>
        </p:spPr>
        <p:txBody>
          <a:bodyPr/>
          <a:lstStyle/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Observations:</a:t>
            </a:r>
          </a:p>
          <a:p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- Fleeting </a:t>
            </a:r>
            <a:r>
              <a:rPr lang="en-GB" sz="2000" dirty="0">
                <a:solidFill>
                  <a:schemeClr val="tx1"/>
                </a:solidFill>
              </a:rPr>
              <a:t>eye gaze (interpretation difficult and multiple confirmation </a:t>
            </a:r>
            <a:r>
              <a:rPr lang="en-GB" sz="2000" dirty="0" smtClean="0">
                <a:solidFill>
                  <a:schemeClr val="tx1"/>
                </a:solidFill>
              </a:rPr>
              <a:t>							requests required</a:t>
            </a:r>
            <a:r>
              <a:rPr lang="en-GB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Desire </a:t>
            </a:r>
            <a:r>
              <a:rPr lang="en-GB" sz="2000" dirty="0">
                <a:solidFill>
                  <a:schemeClr val="tx1"/>
                </a:solidFill>
              </a:rPr>
              <a:t>to physically point to symbols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Frustration </a:t>
            </a:r>
            <a:r>
              <a:rPr lang="en-GB" sz="2000" dirty="0">
                <a:solidFill>
                  <a:schemeClr val="tx1"/>
                </a:solidFill>
              </a:rPr>
              <a:t>leading to staff reverting to ‘old method’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Need </a:t>
            </a:r>
            <a:r>
              <a:rPr lang="en-GB" sz="2000" dirty="0">
                <a:solidFill>
                  <a:schemeClr val="tx1"/>
                </a:solidFill>
              </a:rPr>
              <a:t>to prevent physical injury to shoulders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Questions </a:t>
            </a:r>
            <a:r>
              <a:rPr lang="en-GB" sz="2000" dirty="0">
                <a:solidFill>
                  <a:schemeClr val="tx1"/>
                </a:solidFill>
              </a:rPr>
              <a:t>over portability</a:t>
            </a:r>
          </a:p>
          <a:p>
            <a:pPr lvl="1"/>
            <a:endParaRPr lang="en-GB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Low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Intervention and change:</a:t>
            </a:r>
            <a:endParaRPr lang="en-GB" sz="2000" b="1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Conversation </a:t>
            </a:r>
            <a:r>
              <a:rPr lang="en-GB" sz="2000" dirty="0">
                <a:solidFill>
                  <a:schemeClr val="tx1"/>
                </a:solidFill>
              </a:rPr>
              <a:t>with James </a:t>
            </a:r>
            <a:r>
              <a:rPr lang="en-GB" sz="2000" dirty="0" smtClean="0">
                <a:solidFill>
                  <a:schemeClr val="tx1"/>
                </a:solidFill>
              </a:rPr>
              <a:t>regarding preferred method of access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Discussion </a:t>
            </a:r>
            <a:r>
              <a:rPr lang="en-GB" sz="2000" dirty="0">
                <a:solidFill>
                  <a:schemeClr val="tx1"/>
                </a:solidFill>
              </a:rPr>
              <a:t>with staff to understand their </a:t>
            </a:r>
            <a:r>
              <a:rPr lang="en-GB" sz="2000" dirty="0" smtClean="0">
                <a:solidFill>
                  <a:schemeClr val="tx1"/>
                </a:solidFill>
              </a:rPr>
              <a:t>views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To provide </a:t>
            </a:r>
            <a:r>
              <a:rPr lang="en-GB" sz="2000" dirty="0">
                <a:solidFill>
                  <a:schemeClr val="tx1"/>
                </a:solidFill>
              </a:rPr>
              <a:t>James with a more physical yes/no response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Encouraged </a:t>
            </a:r>
            <a:r>
              <a:rPr lang="en-GB" sz="2000" dirty="0">
                <a:solidFill>
                  <a:schemeClr val="tx1"/>
                </a:solidFill>
              </a:rPr>
              <a:t>previously used vocal </a:t>
            </a:r>
            <a:r>
              <a:rPr lang="en-GB" sz="2000" dirty="0" smtClean="0">
                <a:solidFill>
                  <a:schemeClr val="tx1"/>
                </a:solidFill>
              </a:rPr>
              <a:t>‘yes’ 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Worked </a:t>
            </a:r>
            <a:r>
              <a:rPr lang="en-GB" sz="2000" dirty="0">
                <a:solidFill>
                  <a:schemeClr val="tx1"/>
                </a:solidFill>
              </a:rPr>
              <a:t>with </a:t>
            </a:r>
            <a:r>
              <a:rPr lang="en-GB" sz="2000" dirty="0" smtClean="0">
                <a:solidFill>
                  <a:schemeClr val="tx1"/>
                </a:solidFill>
              </a:rPr>
              <a:t>physiotherapist </a:t>
            </a:r>
            <a:r>
              <a:rPr lang="en-GB" sz="2000" dirty="0">
                <a:solidFill>
                  <a:schemeClr val="tx1"/>
                </a:solidFill>
              </a:rPr>
              <a:t>to improve head shake for </a:t>
            </a:r>
            <a:r>
              <a:rPr lang="en-GB" sz="2000" dirty="0" smtClean="0">
                <a:solidFill>
                  <a:schemeClr val="tx1"/>
                </a:solidFill>
              </a:rPr>
              <a:t>‘no’ </a:t>
            </a:r>
            <a:r>
              <a:rPr lang="en-GB" sz="2000" dirty="0" smtClean="0">
                <a:solidFill>
                  <a:schemeClr val="tx1"/>
                </a:solidFill>
              </a:rPr>
              <a:t>and to assign movement </a:t>
            </a:r>
            <a:r>
              <a:rPr lang="en-GB" sz="2000" dirty="0">
                <a:solidFill>
                  <a:schemeClr val="tx1"/>
                </a:solidFill>
              </a:rPr>
              <a:t>with </a:t>
            </a:r>
            <a:r>
              <a:rPr lang="en-GB" sz="2000" dirty="0" smtClean="0">
                <a:solidFill>
                  <a:schemeClr val="tx1"/>
                </a:solidFill>
              </a:rPr>
              <a:t>meaning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Engaged staff support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Mounted communication book on chair</a:t>
            </a: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3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Low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Outcome: 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-  </a:t>
            </a:r>
            <a:r>
              <a:rPr lang="en-GB" sz="2000" dirty="0" smtClean="0">
                <a:solidFill>
                  <a:schemeClr val="tx1"/>
                </a:solidFill>
              </a:rPr>
              <a:t>Able </a:t>
            </a:r>
            <a:r>
              <a:rPr lang="en-GB" sz="2000" dirty="0">
                <a:solidFill>
                  <a:schemeClr val="tx1"/>
                </a:solidFill>
              </a:rPr>
              <a:t>to use vocal ‘yes’ and physical shake of head for ‘no</a:t>
            </a:r>
            <a:r>
              <a:rPr lang="en-GB" sz="2000" dirty="0" smtClean="0">
                <a:solidFill>
                  <a:schemeClr val="tx1"/>
                </a:solidFill>
              </a:rPr>
              <a:t>’</a:t>
            </a:r>
          </a:p>
          <a:p>
            <a:pPr lvl="1">
              <a:buFontTx/>
              <a:buChar char="-"/>
            </a:pP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‘No’ </a:t>
            </a:r>
            <a:r>
              <a:rPr lang="en-GB" sz="2000" dirty="0">
                <a:solidFill>
                  <a:schemeClr val="tx1"/>
                </a:solidFill>
              </a:rPr>
              <a:t>requires reinforcement (…but happier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Communication </a:t>
            </a:r>
            <a:r>
              <a:rPr lang="en-GB" sz="2000" dirty="0">
                <a:solidFill>
                  <a:schemeClr val="tx1"/>
                </a:solidFill>
              </a:rPr>
              <a:t>book is used regularly (personalised to </a:t>
            </a:r>
            <a:r>
              <a:rPr lang="en-GB" sz="2000" dirty="0" smtClean="0">
                <a:solidFill>
                  <a:schemeClr val="tx1"/>
                </a:solidFill>
              </a:rPr>
              <a:t>James)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Eye </a:t>
            </a:r>
            <a:r>
              <a:rPr lang="en-GB" sz="2000" dirty="0">
                <a:solidFill>
                  <a:schemeClr val="tx1"/>
                </a:solidFill>
              </a:rPr>
              <a:t>pointing continues to be short but improving due to use of high </a:t>
            </a:r>
            <a:r>
              <a:rPr lang="en-GB" sz="2000" dirty="0" smtClean="0">
                <a:solidFill>
                  <a:schemeClr val="tx1"/>
                </a:solidFill>
              </a:rPr>
              <a:t>tech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Continues </a:t>
            </a:r>
            <a:r>
              <a:rPr lang="en-GB" sz="2000" dirty="0">
                <a:solidFill>
                  <a:schemeClr val="tx1"/>
                </a:solidFill>
              </a:rPr>
              <a:t>to need quiet environment with limited distractions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9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2 - Felix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5742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Joined </a:t>
            </a:r>
            <a:r>
              <a:rPr lang="en-GB" sz="2000" dirty="0" err="1">
                <a:solidFill>
                  <a:schemeClr val="tx1"/>
                </a:solidFill>
              </a:rPr>
              <a:t>Treloar</a:t>
            </a:r>
            <a:r>
              <a:rPr lang="en-GB" sz="2000" dirty="0">
                <a:solidFill>
                  <a:schemeClr val="tx1"/>
                </a:solidFill>
              </a:rPr>
              <a:t> School in June </a:t>
            </a:r>
            <a:r>
              <a:rPr lang="en-GB" sz="2000" dirty="0" smtClean="0">
                <a:solidFill>
                  <a:schemeClr val="tx1"/>
                </a:solidFill>
              </a:rPr>
              <a:t>2010 aged 8 </a:t>
            </a:r>
            <a:r>
              <a:rPr lang="en-GB" sz="2000" dirty="0">
                <a:solidFill>
                  <a:schemeClr val="tx1"/>
                </a:solidFill>
              </a:rPr>
              <a:t>y</a:t>
            </a:r>
            <a:r>
              <a:rPr lang="en-GB" sz="2000" dirty="0" smtClean="0">
                <a:solidFill>
                  <a:schemeClr val="tx1"/>
                </a:solidFill>
              </a:rPr>
              <a:t>ears (now 13)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b="1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Diagnosis: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Dystonic Cerebral palsy (all 4 limbs)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Short </a:t>
            </a:r>
            <a:r>
              <a:rPr lang="en-GB" sz="2000" dirty="0">
                <a:solidFill>
                  <a:schemeClr val="tx1"/>
                </a:solidFill>
              </a:rPr>
              <a:t>Sighted (glasses to correct)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Mild/Moderate </a:t>
            </a:r>
            <a:r>
              <a:rPr lang="en-GB" sz="2000" dirty="0">
                <a:solidFill>
                  <a:schemeClr val="tx1"/>
                </a:solidFill>
              </a:rPr>
              <a:t>sensory-neural hearing </a:t>
            </a:r>
            <a:r>
              <a:rPr lang="en-GB" sz="2000" dirty="0" smtClean="0">
                <a:solidFill>
                  <a:schemeClr val="tx1"/>
                </a:solidFill>
              </a:rPr>
              <a:t>loss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Problems </a:t>
            </a:r>
            <a:r>
              <a:rPr lang="en-GB" sz="2000" dirty="0">
                <a:solidFill>
                  <a:schemeClr val="tx1"/>
                </a:solidFill>
              </a:rPr>
              <a:t>coping with sensory stimulation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Spasms, discomfort, pain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Gastrostomy </a:t>
            </a:r>
            <a:r>
              <a:rPr lang="en-GB" sz="2000" dirty="0">
                <a:solidFill>
                  <a:schemeClr val="tx1"/>
                </a:solidFill>
              </a:rPr>
              <a:t>– requires venting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Requires </a:t>
            </a:r>
            <a:r>
              <a:rPr lang="en-GB" sz="2000" dirty="0">
                <a:solidFill>
                  <a:schemeClr val="tx1"/>
                </a:solidFill>
              </a:rPr>
              <a:t>SSA and physiotherapy support at all </a:t>
            </a:r>
            <a:r>
              <a:rPr lang="en-GB" sz="2000" dirty="0" smtClean="0">
                <a:solidFill>
                  <a:schemeClr val="tx1"/>
                </a:solidFill>
              </a:rPr>
              <a:t>times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 Requires regular re positioning </a:t>
            </a:r>
            <a:r>
              <a:rPr lang="en-GB" sz="2000" dirty="0" smtClean="0">
                <a:solidFill>
                  <a:schemeClr val="tx1"/>
                </a:solidFill>
              </a:rPr>
              <a:t>- use </a:t>
            </a:r>
            <a:r>
              <a:rPr lang="en-GB" sz="2000" dirty="0">
                <a:solidFill>
                  <a:schemeClr val="tx1"/>
                </a:solidFill>
              </a:rPr>
              <a:t>of </a:t>
            </a:r>
            <a:r>
              <a:rPr lang="en-GB" sz="2000" dirty="0" err="1">
                <a:solidFill>
                  <a:schemeClr val="tx1"/>
                </a:solidFill>
              </a:rPr>
              <a:t>Acheeva</a:t>
            </a:r>
            <a:r>
              <a:rPr lang="en-GB" sz="2000" dirty="0">
                <a:solidFill>
                  <a:schemeClr val="tx1"/>
                </a:solidFill>
              </a:rPr>
              <a:t> Bed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9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AAC:</a:t>
            </a:r>
          </a:p>
          <a:p>
            <a:pPr marL="0" lvl="1" indent="0">
              <a:buNone/>
            </a:pPr>
            <a:endParaRPr lang="en-GB" sz="2000" b="1" dirty="0">
              <a:solidFill>
                <a:schemeClr val="tx1"/>
              </a:solidFill>
            </a:endParaRP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My </a:t>
            </a:r>
            <a:r>
              <a:rPr lang="en-GB" sz="2000" dirty="0" err="1">
                <a:solidFill>
                  <a:schemeClr val="tx1"/>
                </a:solidFill>
              </a:rPr>
              <a:t>Tobii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CEye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– purchased by parents</a:t>
            </a:r>
          </a:p>
          <a:p>
            <a:pPr lvl="2"/>
            <a:endParaRPr lang="en-GB" sz="2000" dirty="0" smtClean="0">
              <a:solidFill>
                <a:schemeClr val="tx1"/>
              </a:solidFill>
            </a:endParaRP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  </a:t>
            </a:r>
            <a:r>
              <a:rPr lang="en-GB" sz="2000" dirty="0" smtClean="0">
                <a:solidFill>
                  <a:schemeClr val="tx1"/>
                </a:solidFill>
              </a:rPr>
              <a:t>Arrived </a:t>
            </a:r>
            <a:r>
              <a:rPr lang="en-GB" sz="2000" dirty="0">
                <a:solidFill>
                  <a:schemeClr val="tx1"/>
                </a:solidFill>
              </a:rPr>
              <a:t>once Felix started at </a:t>
            </a:r>
            <a:r>
              <a:rPr lang="en-GB" sz="2000" dirty="0" err="1">
                <a:solidFill>
                  <a:schemeClr val="tx1"/>
                </a:solidFill>
              </a:rPr>
              <a:t>Treloar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School</a:t>
            </a:r>
          </a:p>
          <a:p>
            <a:pPr lvl="2"/>
            <a:endParaRPr lang="en-GB" sz="2000" dirty="0" smtClean="0">
              <a:solidFill>
                <a:schemeClr val="tx1"/>
              </a:solidFill>
            </a:endParaRP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No low tech</a:t>
            </a:r>
            <a:endParaRPr lang="en-GB" sz="2000" dirty="0">
              <a:solidFill>
                <a:schemeClr val="tx1"/>
              </a:solidFill>
            </a:endParaRPr>
          </a:p>
          <a:p>
            <a:pPr lvl="2"/>
            <a:endParaRPr lang="en-GB" sz="2000" dirty="0">
              <a:solidFill>
                <a:schemeClr val="tx1"/>
              </a:solidFill>
            </a:endParaRPr>
          </a:p>
          <a:p>
            <a:pPr lvl="2"/>
            <a:endParaRPr lang="en-GB" sz="2000" dirty="0" smtClean="0">
              <a:solidFill>
                <a:schemeClr val="tx1"/>
              </a:solidFill>
            </a:endParaRPr>
          </a:p>
          <a:p>
            <a:pPr lvl="2"/>
            <a:endParaRPr lang="en-GB" sz="2000" dirty="0">
              <a:solidFill>
                <a:schemeClr val="tx1"/>
              </a:solidFill>
            </a:endParaRPr>
          </a:p>
          <a:p>
            <a:pPr lvl="2"/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Observations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  <a:endParaRPr lang="en-GB" sz="2000" dirty="0">
              <a:solidFill>
                <a:schemeClr val="tx1"/>
              </a:solidFill>
            </a:endParaRP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High </a:t>
            </a:r>
            <a:r>
              <a:rPr lang="en-GB" sz="2000" dirty="0">
                <a:solidFill>
                  <a:schemeClr val="tx1"/>
                </a:solidFill>
              </a:rPr>
              <a:t>tone</a:t>
            </a: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Spasm </a:t>
            </a:r>
            <a:r>
              <a:rPr lang="en-GB" sz="2000" dirty="0">
                <a:solidFill>
                  <a:schemeClr val="tx1"/>
                </a:solidFill>
              </a:rPr>
              <a:t>(head turns to the right </a:t>
            </a:r>
            <a:r>
              <a:rPr lang="en-GB" sz="2000" dirty="0" smtClean="0">
                <a:solidFill>
                  <a:schemeClr val="tx1"/>
                </a:solidFill>
              </a:rPr>
              <a:t>- requiring </a:t>
            </a:r>
            <a:r>
              <a:rPr lang="en-GB" sz="2000" dirty="0">
                <a:solidFill>
                  <a:schemeClr val="tx1"/>
                </a:solidFill>
              </a:rPr>
              <a:t>support to see the </a:t>
            </a:r>
            <a:r>
              <a:rPr lang="en-GB" sz="2000" dirty="0" smtClean="0">
                <a:solidFill>
                  <a:schemeClr val="tx1"/>
                </a:solidFill>
              </a:rPr>
              <a:t>screen)</a:t>
            </a:r>
          </a:p>
          <a:p>
            <a:pPr lvl="2"/>
            <a:r>
              <a:rPr lang="en-GB" sz="2000" dirty="0" err="1" smtClean="0">
                <a:solidFill>
                  <a:schemeClr val="tx1"/>
                </a:solidFill>
              </a:rPr>
              <a:t>Tobii</a:t>
            </a:r>
            <a:r>
              <a:rPr lang="en-GB" sz="2000" dirty="0" smtClean="0">
                <a:solidFill>
                  <a:schemeClr val="tx1"/>
                </a:solidFill>
              </a:rPr>
              <a:t> being </a:t>
            </a:r>
            <a:r>
              <a:rPr lang="en-GB" sz="2000" dirty="0">
                <a:solidFill>
                  <a:schemeClr val="tx1"/>
                </a:solidFill>
              </a:rPr>
              <a:t>used for photos and fun but not communication</a:t>
            </a: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Parental </a:t>
            </a:r>
            <a:r>
              <a:rPr lang="en-GB" sz="2000" dirty="0">
                <a:solidFill>
                  <a:schemeClr val="tx1"/>
                </a:solidFill>
              </a:rPr>
              <a:t>expectations</a:t>
            </a: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Relying </a:t>
            </a:r>
            <a:r>
              <a:rPr lang="en-GB" sz="2000" dirty="0">
                <a:solidFill>
                  <a:schemeClr val="tx1"/>
                </a:solidFill>
              </a:rPr>
              <a:t>on communication partner </a:t>
            </a:r>
            <a:r>
              <a:rPr lang="en-GB" sz="2000" dirty="0" smtClean="0">
                <a:solidFill>
                  <a:schemeClr val="tx1"/>
                </a:solidFill>
              </a:rPr>
              <a:t>to </a:t>
            </a:r>
            <a:r>
              <a:rPr lang="en-GB" sz="2000" dirty="0">
                <a:solidFill>
                  <a:schemeClr val="tx1"/>
                </a:solidFill>
              </a:rPr>
              <a:t>interpret when using communication book and </a:t>
            </a:r>
            <a:r>
              <a:rPr lang="en-GB" sz="2000" dirty="0" smtClean="0">
                <a:solidFill>
                  <a:schemeClr val="tx1"/>
                </a:solidFill>
              </a:rPr>
              <a:t>use of yes/no questions</a:t>
            </a:r>
          </a:p>
          <a:p>
            <a:pPr lvl="2"/>
            <a:endParaRPr lang="en-GB" sz="2000" dirty="0">
              <a:solidFill>
                <a:schemeClr val="tx1"/>
              </a:solidFill>
            </a:endParaRPr>
          </a:p>
          <a:p>
            <a:pPr lvl="2"/>
            <a:r>
              <a:rPr lang="en-GB" sz="2000" b="1" dirty="0" smtClean="0">
                <a:solidFill>
                  <a:schemeClr val="tx1"/>
                </a:solidFill>
              </a:rPr>
              <a:t> But</a:t>
            </a:r>
            <a:r>
              <a:rPr lang="en-GB" sz="2000" dirty="0" smtClean="0">
                <a:solidFill>
                  <a:schemeClr val="tx1"/>
                </a:solidFill>
              </a:rPr>
              <a:t> Felix </a:t>
            </a:r>
            <a:r>
              <a:rPr lang="en-GB" sz="2000" dirty="0">
                <a:solidFill>
                  <a:schemeClr val="tx1"/>
                </a:solidFill>
              </a:rPr>
              <a:t>continued to be very motivated </a:t>
            </a:r>
            <a:r>
              <a:rPr lang="en-GB" sz="2000" dirty="0" smtClean="0">
                <a:solidFill>
                  <a:schemeClr val="tx1"/>
                </a:solidFill>
              </a:rPr>
              <a:t>to use </a:t>
            </a:r>
            <a:r>
              <a:rPr lang="en-GB" sz="2000" dirty="0" err="1" smtClean="0">
                <a:solidFill>
                  <a:schemeClr val="tx1"/>
                </a:solidFill>
              </a:rPr>
              <a:t>Tobii</a:t>
            </a:r>
            <a:r>
              <a:rPr lang="en-GB" sz="2000" dirty="0" smtClean="0">
                <a:solidFill>
                  <a:schemeClr val="tx1"/>
                </a:solidFill>
              </a:rPr>
              <a:t> despite </a:t>
            </a:r>
            <a:r>
              <a:rPr lang="en-GB" sz="2000" dirty="0">
                <a:solidFill>
                  <a:schemeClr val="tx1"/>
                </a:solidFill>
              </a:rPr>
              <a:t>difficulties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7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</a:rPr>
              <a:t>Intervention and Change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</a:p>
          <a:p>
            <a:endParaRPr lang="en-GB" sz="2000" b="1" dirty="0">
              <a:solidFill>
                <a:schemeClr val="tx1"/>
              </a:solidFill>
            </a:endParaRP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Introduced </a:t>
            </a:r>
            <a:r>
              <a:rPr lang="en-GB" sz="2000" dirty="0">
                <a:solidFill>
                  <a:schemeClr val="tx1"/>
                </a:solidFill>
              </a:rPr>
              <a:t>auditory scanning with facilitated switch access to reduce the need for vision and head </a:t>
            </a:r>
            <a:r>
              <a:rPr lang="en-GB" sz="2000" dirty="0" smtClean="0">
                <a:solidFill>
                  <a:schemeClr val="tx1"/>
                </a:solidFill>
              </a:rPr>
              <a:t>positioning</a:t>
            </a:r>
          </a:p>
          <a:p>
            <a:pPr lvl="2"/>
            <a:endParaRPr lang="en-GB" sz="2000" dirty="0">
              <a:solidFill>
                <a:schemeClr val="tx1"/>
              </a:solidFill>
            </a:endParaRP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Used </a:t>
            </a:r>
            <a:r>
              <a:rPr lang="en-GB" sz="2000" dirty="0">
                <a:solidFill>
                  <a:schemeClr val="tx1"/>
                </a:solidFill>
              </a:rPr>
              <a:t>‘yes’ response (sticking out tongue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  <a:p>
            <a:pPr lvl="2"/>
            <a:endParaRPr lang="en-GB" sz="2000" dirty="0">
              <a:solidFill>
                <a:schemeClr val="tx1"/>
              </a:solidFill>
            </a:endParaRP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Set </a:t>
            </a:r>
            <a:r>
              <a:rPr lang="en-GB" sz="2000" dirty="0">
                <a:solidFill>
                  <a:schemeClr val="tx1"/>
                </a:solidFill>
              </a:rPr>
              <a:t>up access to both eye gaze and auditory scanning so could </a:t>
            </a:r>
            <a:r>
              <a:rPr lang="en-GB" sz="2000" dirty="0" smtClean="0">
                <a:solidFill>
                  <a:schemeClr val="tx1"/>
                </a:solidFill>
              </a:rPr>
              <a:t>switch between the two</a:t>
            </a:r>
          </a:p>
          <a:p>
            <a:pPr lvl="2"/>
            <a:endParaRPr lang="en-GB" sz="2000" dirty="0">
              <a:solidFill>
                <a:schemeClr val="tx1"/>
              </a:solidFill>
            </a:endParaRP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Able </a:t>
            </a:r>
            <a:r>
              <a:rPr lang="en-GB" sz="2000" dirty="0">
                <a:solidFill>
                  <a:schemeClr val="tx1"/>
                </a:solidFill>
              </a:rPr>
              <a:t>to use when change of position needed – e.g. </a:t>
            </a:r>
            <a:r>
              <a:rPr lang="en-GB" sz="2000" dirty="0" err="1">
                <a:solidFill>
                  <a:schemeClr val="tx1"/>
                </a:solidFill>
              </a:rPr>
              <a:t>Acheeva</a:t>
            </a:r>
            <a:r>
              <a:rPr lang="en-GB" sz="2000" dirty="0">
                <a:solidFill>
                  <a:schemeClr val="tx1"/>
                </a:solidFill>
              </a:rPr>
              <a:t> Bed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5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</a:rPr>
              <a:t>Outcome: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Tone immediately reduced with increased effectiveness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Improved </a:t>
            </a:r>
            <a:r>
              <a:rPr lang="en-GB" sz="2000" dirty="0">
                <a:solidFill>
                  <a:schemeClr val="tx1"/>
                </a:solidFill>
              </a:rPr>
              <a:t>ability to select more symbols in timed period compared to </a:t>
            </a:r>
            <a:r>
              <a:rPr lang="en-GB" sz="2000" dirty="0" smtClean="0">
                <a:solidFill>
                  <a:schemeClr val="tx1"/>
                </a:solidFill>
              </a:rPr>
              <a:t>  eye </a:t>
            </a:r>
            <a:r>
              <a:rPr lang="en-GB" sz="2000" dirty="0">
                <a:solidFill>
                  <a:schemeClr val="tx1"/>
                </a:solidFill>
              </a:rPr>
              <a:t>gaze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Developed </a:t>
            </a:r>
            <a:r>
              <a:rPr lang="en-GB" sz="2000" dirty="0">
                <a:solidFill>
                  <a:schemeClr val="tx1"/>
                </a:solidFill>
              </a:rPr>
              <a:t>his previous 6 symbol </a:t>
            </a:r>
            <a:r>
              <a:rPr lang="en-GB" sz="2000" dirty="0" smtClean="0">
                <a:solidFill>
                  <a:schemeClr val="tx1"/>
                </a:solidFill>
              </a:rPr>
              <a:t>programme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Using </a:t>
            </a:r>
            <a:r>
              <a:rPr lang="en-GB" sz="2000" dirty="0">
                <a:solidFill>
                  <a:schemeClr val="tx1"/>
                </a:solidFill>
              </a:rPr>
              <a:t>in classroom environment to access </a:t>
            </a:r>
            <a:r>
              <a:rPr lang="en-GB" sz="2000" dirty="0" smtClean="0">
                <a:solidFill>
                  <a:schemeClr val="tx1"/>
                </a:solidFill>
              </a:rPr>
              <a:t>lessons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Able </a:t>
            </a:r>
            <a:r>
              <a:rPr lang="en-GB" sz="2000" dirty="0">
                <a:solidFill>
                  <a:schemeClr val="tx1"/>
                </a:solidFill>
              </a:rPr>
              <a:t>to communicate </a:t>
            </a:r>
            <a:r>
              <a:rPr lang="en-GB" sz="2000" dirty="0" smtClean="0">
                <a:solidFill>
                  <a:schemeClr val="tx1"/>
                </a:solidFill>
              </a:rPr>
              <a:t>needs/ideas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Good </a:t>
            </a:r>
            <a:r>
              <a:rPr lang="en-GB" sz="2000" dirty="0">
                <a:solidFill>
                  <a:schemeClr val="tx1"/>
                </a:solidFill>
              </a:rPr>
              <a:t>understanding of programme and where to find </a:t>
            </a:r>
            <a:r>
              <a:rPr lang="en-GB" sz="2000" dirty="0" smtClean="0">
                <a:solidFill>
                  <a:schemeClr val="tx1"/>
                </a:solidFill>
              </a:rPr>
              <a:t>vocabulary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Switching </a:t>
            </a:r>
            <a:r>
              <a:rPr lang="en-GB" sz="2000" dirty="0">
                <a:solidFill>
                  <a:schemeClr val="tx1"/>
                </a:solidFill>
              </a:rPr>
              <a:t>between pages and linking </a:t>
            </a:r>
            <a:r>
              <a:rPr lang="en-GB" sz="2000" dirty="0" smtClean="0">
                <a:solidFill>
                  <a:schemeClr val="tx1"/>
                </a:solidFill>
              </a:rPr>
              <a:t>ideas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Increased </a:t>
            </a:r>
            <a:r>
              <a:rPr lang="en-GB" sz="2000" dirty="0">
                <a:solidFill>
                  <a:schemeClr val="tx1"/>
                </a:solidFill>
              </a:rPr>
              <a:t>use at home</a:t>
            </a:r>
          </a:p>
          <a:p>
            <a:pPr lvl="2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4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Claire Hartley BSc (</a:t>
            </a:r>
            <a:r>
              <a:rPr lang="en-GB" sz="2000" dirty="0" err="1"/>
              <a:t>hons</a:t>
            </a:r>
            <a:r>
              <a:rPr lang="en-GB" sz="2000" dirty="0"/>
              <a:t>) </a:t>
            </a:r>
            <a:r>
              <a:rPr lang="en-GB" sz="2000" dirty="0" smtClean="0"/>
              <a:t>MSc </a:t>
            </a:r>
            <a:r>
              <a:rPr lang="en-GB" sz="2000" dirty="0"/>
              <a:t>RCSLT </a:t>
            </a:r>
            <a:r>
              <a:rPr lang="en-GB" sz="2000" dirty="0" smtClean="0"/>
              <a:t>HCPC</a:t>
            </a:r>
          </a:p>
          <a:p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Highly Specialist </a:t>
            </a:r>
            <a:r>
              <a:rPr lang="en-GB" sz="2000" dirty="0" smtClean="0"/>
              <a:t>Speech and Language Therapist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22 </a:t>
            </a:r>
            <a:r>
              <a:rPr lang="en-GB" sz="2000" dirty="0">
                <a:solidFill>
                  <a:schemeClr val="tx1"/>
                </a:solidFill>
              </a:rPr>
              <a:t>years experience in </a:t>
            </a:r>
            <a:r>
              <a:rPr lang="en-GB" sz="2000" dirty="0" smtClean="0">
                <a:solidFill>
                  <a:schemeClr val="tx1"/>
                </a:solidFill>
              </a:rPr>
              <a:t>the field </a:t>
            </a:r>
            <a:r>
              <a:rPr lang="en-GB" sz="2000" dirty="0">
                <a:solidFill>
                  <a:schemeClr val="tx1"/>
                </a:solidFill>
              </a:rPr>
              <a:t>of complex disability and </a:t>
            </a:r>
            <a:r>
              <a:rPr lang="en-GB" sz="2000" dirty="0" smtClean="0">
                <a:solidFill>
                  <a:schemeClr val="tx1"/>
                </a:solidFill>
              </a:rPr>
              <a:t>AAC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Nearly 14 </a:t>
            </a:r>
            <a:r>
              <a:rPr lang="en-GB" sz="2000" dirty="0">
                <a:solidFill>
                  <a:schemeClr val="tx1"/>
                </a:solidFill>
              </a:rPr>
              <a:t>years at </a:t>
            </a:r>
            <a:r>
              <a:rPr lang="en-GB" sz="2000" dirty="0" err="1" smtClean="0">
                <a:solidFill>
                  <a:schemeClr val="tx1"/>
                </a:solidFill>
              </a:rPr>
              <a:t>Treloar</a:t>
            </a:r>
            <a:r>
              <a:rPr lang="en-GB" sz="2000" dirty="0" smtClean="0">
                <a:solidFill>
                  <a:schemeClr val="tx1"/>
                </a:solidFill>
              </a:rPr>
              <a:t> School and College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5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>
                <a:solidFill>
                  <a:schemeClr val="tx1"/>
                </a:solidFill>
              </a:rPr>
              <a:t>Future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</a:p>
          <a:p>
            <a:endParaRPr lang="en-GB" sz="2000" b="1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To trial new </a:t>
            </a:r>
            <a:r>
              <a:rPr lang="en-GB" sz="2000" dirty="0">
                <a:solidFill>
                  <a:schemeClr val="tx1"/>
                </a:solidFill>
              </a:rPr>
              <a:t>auditory scanning </a:t>
            </a:r>
            <a:r>
              <a:rPr lang="en-GB" sz="2000" dirty="0" smtClean="0">
                <a:solidFill>
                  <a:schemeClr val="tx1"/>
                </a:solidFill>
              </a:rPr>
              <a:t>programme – more vocabulary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VOCA - </a:t>
            </a:r>
            <a:r>
              <a:rPr lang="en-GB" sz="2000" dirty="0" err="1" smtClean="0">
                <a:solidFill>
                  <a:schemeClr val="tx1"/>
                </a:solidFill>
              </a:rPr>
              <a:t>Tellus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with Mind Express and My </a:t>
            </a:r>
            <a:r>
              <a:rPr lang="en-GB" sz="2000" dirty="0" smtClean="0">
                <a:solidFill>
                  <a:schemeClr val="tx1"/>
                </a:solidFill>
              </a:rPr>
              <a:t>Access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Independent </a:t>
            </a:r>
            <a:r>
              <a:rPr lang="en-GB" sz="2000" dirty="0">
                <a:solidFill>
                  <a:schemeClr val="tx1"/>
                </a:solidFill>
              </a:rPr>
              <a:t>access </a:t>
            </a:r>
            <a:r>
              <a:rPr lang="en-GB" sz="2000" dirty="0" smtClean="0">
                <a:solidFill>
                  <a:schemeClr val="tx1"/>
                </a:solidFill>
              </a:rPr>
              <a:t> - trial </a:t>
            </a:r>
            <a:r>
              <a:rPr lang="en-GB" sz="2000" dirty="0">
                <a:solidFill>
                  <a:schemeClr val="tx1"/>
                </a:solidFill>
              </a:rPr>
              <a:t>of switch activated by </a:t>
            </a:r>
            <a:r>
              <a:rPr lang="en-GB" sz="2000" dirty="0" smtClean="0">
                <a:solidFill>
                  <a:schemeClr val="tx1"/>
                </a:solidFill>
              </a:rPr>
              <a:t>tongue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Auditory </a:t>
            </a:r>
            <a:r>
              <a:rPr lang="en-GB" sz="2000" dirty="0">
                <a:solidFill>
                  <a:schemeClr val="tx1"/>
                </a:solidFill>
              </a:rPr>
              <a:t>communication book based on programme to ensure consistency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 Date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3 - Daniel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Joined </a:t>
            </a:r>
            <a:r>
              <a:rPr lang="en-GB" sz="2000" dirty="0" err="1">
                <a:solidFill>
                  <a:schemeClr val="tx1"/>
                </a:solidFill>
              </a:rPr>
              <a:t>Treloar</a:t>
            </a:r>
            <a:r>
              <a:rPr lang="en-GB" sz="2000" dirty="0">
                <a:solidFill>
                  <a:schemeClr val="tx1"/>
                </a:solidFill>
              </a:rPr>
              <a:t> School in </a:t>
            </a:r>
            <a:r>
              <a:rPr lang="en-GB" sz="2000" dirty="0" smtClean="0">
                <a:solidFill>
                  <a:schemeClr val="tx1"/>
                </a:solidFill>
              </a:rPr>
              <a:t>September 2015 aged </a:t>
            </a:r>
            <a:r>
              <a:rPr lang="en-GB" sz="2000" dirty="0">
                <a:solidFill>
                  <a:schemeClr val="tx1"/>
                </a:solidFill>
              </a:rPr>
              <a:t>12 </a:t>
            </a:r>
            <a:r>
              <a:rPr lang="en-GB" sz="2000" dirty="0" smtClean="0">
                <a:solidFill>
                  <a:schemeClr val="tx1"/>
                </a:solidFill>
              </a:rPr>
              <a:t>years (now 13)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Diagnosis</a:t>
            </a:r>
            <a:r>
              <a:rPr lang="en-GB" sz="2000" b="1" dirty="0" smtClean="0">
                <a:solidFill>
                  <a:schemeClr val="tx1"/>
                </a:solidFill>
              </a:rPr>
              <a:t>:</a:t>
            </a:r>
            <a:endParaRPr lang="en-GB" sz="2000" b="1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Dystonic Cerebral palsy  (all 4 limbs)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Long </a:t>
            </a:r>
            <a:r>
              <a:rPr lang="en-GB" sz="2000" dirty="0">
                <a:solidFill>
                  <a:schemeClr val="tx1"/>
                </a:solidFill>
              </a:rPr>
              <a:t>Sighted (glasses to correct and has a right divergent squint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AAC: 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Unity 60 on Vantage </a:t>
            </a:r>
            <a:r>
              <a:rPr lang="en-GB" sz="2000" dirty="0" err="1" smtClean="0">
                <a:solidFill>
                  <a:schemeClr val="tx1"/>
                </a:solidFill>
              </a:rPr>
              <a:t>Lite</a:t>
            </a:r>
            <a:r>
              <a:rPr lang="en-GB" sz="2000" dirty="0" smtClean="0">
                <a:solidFill>
                  <a:schemeClr val="tx1"/>
                </a:solidFill>
              </a:rPr>
              <a:t> with </a:t>
            </a:r>
            <a:r>
              <a:rPr lang="en-GB" sz="2000" dirty="0" err="1" smtClean="0">
                <a:solidFill>
                  <a:schemeClr val="tx1"/>
                </a:solidFill>
              </a:rPr>
              <a:t>keyguard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2012 </a:t>
            </a:r>
            <a:r>
              <a:rPr lang="en-GB" sz="2000" dirty="0">
                <a:solidFill>
                  <a:schemeClr val="tx1"/>
                </a:solidFill>
              </a:rPr>
              <a:t>changed programme from Word Power 45 to Unity to enable increased access to vocabulary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000" b="1" dirty="0" smtClean="0">
                <a:solidFill>
                  <a:schemeClr val="tx1"/>
                </a:solidFill>
              </a:rPr>
              <a:t>Observations: 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Competent user of programme 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Good understanding of single word vocabulary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Comprehension around 3 ICW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Vantage </a:t>
            </a:r>
            <a:r>
              <a:rPr lang="en-GB" sz="2000" dirty="0">
                <a:solidFill>
                  <a:schemeClr val="tx1"/>
                </a:solidFill>
              </a:rPr>
              <a:t>unreliable </a:t>
            </a:r>
            <a:r>
              <a:rPr lang="en-GB" sz="2000" dirty="0" smtClean="0">
                <a:solidFill>
                  <a:schemeClr val="tx1"/>
                </a:solidFill>
              </a:rPr>
              <a:t>– charging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Struggling with </a:t>
            </a:r>
            <a:r>
              <a:rPr lang="en-GB" sz="2000" dirty="0">
                <a:solidFill>
                  <a:schemeClr val="tx1"/>
                </a:solidFill>
              </a:rPr>
              <a:t>sentence </a:t>
            </a:r>
            <a:r>
              <a:rPr lang="en-GB" sz="2000" dirty="0" smtClean="0">
                <a:solidFill>
                  <a:schemeClr val="tx1"/>
                </a:solidFill>
              </a:rPr>
              <a:t>building – despite lots of input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4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 systems – High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Intervention to date: 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GB" sz="2000" b="1" dirty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Trial of Accent </a:t>
            </a:r>
            <a:r>
              <a:rPr lang="en-GB" sz="2000" dirty="0" smtClean="0">
                <a:solidFill>
                  <a:schemeClr val="tx1"/>
                </a:solidFill>
              </a:rPr>
              <a:t>(800 and 1000) – plus another trial arranged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Trial of Easy Chat – to promote sentence building 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Mounting </a:t>
            </a:r>
            <a:r>
              <a:rPr lang="en-GB" sz="2000" dirty="0">
                <a:solidFill>
                  <a:schemeClr val="tx1"/>
                </a:solidFill>
              </a:rPr>
              <a:t>of Vantage </a:t>
            </a:r>
            <a:r>
              <a:rPr lang="en-GB" sz="2000" dirty="0" err="1">
                <a:solidFill>
                  <a:schemeClr val="tx1"/>
                </a:solidFill>
              </a:rPr>
              <a:t>Lite</a:t>
            </a:r>
            <a:r>
              <a:rPr lang="en-GB" sz="2000" dirty="0">
                <a:solidFill>
                  <a:schemeClr val="tx1"/>
                </a:solidFill>
              </a:rPr>
              <a:t> in midline so can drive power </a:t>
            </a:r>
            <a:r>
              <a:rPr lang="en-GB" sz="2000" dirty="0" smtClean="0">
                <a:solidFill>
                  <a:schemeClr val="tx1"/>
                </a:solidFill>
              </a:rPr>
              <a:t>chair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Assessment for mounting device on walker – awaiting funding</a:t>
            </a:r>
            <a:endParaRPr lang="en-GB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GB" sz="4000" dirty="0" smtClean="0">
              <a:solidFill>
                <a:schemeClr val="tx1"/>
              </a:solidFill>
            </a:endParaRPr>
          </a:p>
          <a:p>
            <a:pPr lvl="1"/>
            <a:endParaRPr lang="en-GB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en-GB" sz="4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4000" dirty="0" smtClean="0">
                <a:solidFill>
                  <a:schemeClr val="tx1"/>
                </a:solidFill>
              </a:rPr>
              <a:t>Where do we go from here?</a:t>
            </a:r>
          </a:p>
          <a:p>
            <a:pPr marL="0" lvl="1" indent="0">
              <a:buNone/>
            </a:pPr>
            <a:endParaRPr lang="en-GB" sz="4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4000" dirty="0" smtClean="0">
                <a:solidFill>
                  <a:schemeClr val="tx1"/>
                </a:solidFill>
              </a:rPr>
              <a:t>Is a change of programme needed?</a:t>
            </a:r>
          </a:p>
          <a:p>
            <a:pPr lvl="1"/>
            <a:endParaRPr lang="en-GB" sz="4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Managing change is a constant element of our </a:t>
            </a:r>
            <a:r>
              <a:rPr lang="en-GB" sz="2000" dirty="0" smtClean="0">
                <a:solidFill>
                  <a:schemeClr val="tx1"/>
                </a:solidFill>
              </a:rPr>
              <a:t>work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AAC systems are developing and evolving all the </a:t>
            </a:r>
            <a:r>
              <a:rPr lang="en-GB" sz="2000" dirty="0" smtClean="0">
                <a:solidFill>
                  <a:schemeClr val="tx1"/>
                </a:solidFill>
              </a:rPr>
              <a:t>time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Students grow and develop and we have to meet their </a:t>
            </a:r>
            <a:r>
              <a:rPr lang="en-GB" sz="2000" dirty="0" smtClean="0">
                <a:solidFill>
                  <a:schemeClr val="tx1"/>
                </a:solidFill>
              </a:rPr>
              <a:t>needs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Importance of time and ability to trial new </a:t>
            </a:r>
            <a:r>
              <a:rPr lang="en-GB" sz="2000" dirty="0" smtClean="0">
                <a:solidFill>
                  <a:schemeClr val="tx1"/>
                </a:solidFill>
              </a:rPr>
              <a:t>systems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Multidisciplinary </a:t>
            </a:r>
            <a:r>
              <a:rPr lang="en-GB" sz="2000" dirty="0">
                <a:solidFill>
                  <a:schemeClr val="tx1"/>
                </a:solidFill>
              </a:rPr>
              <a:t>teams/support is </a:t>
            </a:r>
            <a:r>
              <a:rPr lang="en-GB" sz="2000" dirty="0" smtClean="0">
                <a:solidFill>
                  <a:schemeClr val="tx1"/>
                </a:solidFill>
              </a:rPr>
              <a:t>essential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Importance of family support and supporting families</a:t>
            </a:r>
            <a:endParaRPr lang="en-GB" sz="2000" dirty="0" smtClean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Transition / Future </a:t>
            </a:r>
            <a:r>
              <a:rPr lang="en-GB" sz="2000" dirty="0">
                <a:solidFill>
                  <a:schemeClr val="tx1"/>
                </a:solidFill>
              </a:rPr>
              <a:t>Plans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4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7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Treloar</a:t>
            </a:r>
            <a:r>
              <a:rPr lang="en-US" dirty="0" smtClean="0"/>
              <a:t> School and College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Non-maintained </a:t>
            </a:r>
            <a:r>
              <a:rPr lang="en-GB" sz="2000" dirty="0">
                <a:solidFill>
                  <a:schemeClr val="tx1"/>
                </a:solidFill>
              </a:rPr>
              <a:t>special school for 2 to </a:t>
            </a:r>
            <a:r>
              <a:rPr lang="en-GB" sz="2000" dirty="0" smtClean="0">
                <a:solidFill>
                  <a:schemeClr val="tx1"/>
                </a:solidFill>
              </a:rPr>
              <a:t>19 year old </a:t>
            </a:r>
            <a:r>
              <a:rPr lang="en-GB" sz="2000" dirty="0">
                <a:solidFill>
                  <a:schemeClr val="tx1"/>
                </a:solidFill>
              </a:rPr>
              <a:t>students with physical </a:t>
            </a:r>
            <a:r>
              <a:rPr lang="en-GB" sz="2000" dirty="0" smtClean="0">
                <a:solidFill>
                  <a:schemeClr val="tx1"/>
                </a:solidFill>
              </a:rPr>
              <a:t> disabilities and complex needs</a:t>
            </a:r>
          </a:p>
          <a:p>
            <a:pPr marL="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Specialist College for 16 to 25 year old students with physical disabilities and complex needs</a:t>
            </a:r>
          </a:p>
          <a:p>
            <a:pPr marL="0" lvl="1" indent="0">
              <a:buNone/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b="1" dirty="0" smtClean="0">
                <a:solidFill>
                  <a:schemeClr val="tx1"/>
                </a:solidFill>
              </a:rPr>
              <a:t>Provision:</a:t>
            </a:r>
            <a:endParaRPr lang="en-GB" sz="2000" b="1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Education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Care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Therapy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Medical </a:t>
            </a:r>
            <a:r>
              <a:rPr lang="en-GB" sz="2000" dirty="0">
                <a:solidFill>
                  <a:schemeClr val="tx1"/>
                </a:solidFill>
              </a:rPr>
              <a:t>support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Independence training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AAC Needs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97 students </a:t>
            </a:r>
            <a:r>
              <a:rPr lang="en-GB" sz="2000" dirty="0">
                <a:solidFill>
                  <a:schemeClr val="tx1"/>
                </a:solidFill>
              </a:rPr>
              <a:t>in the school </a:t>
            </a:r>
            <a:r>
              <a:rPr lang="en-GB" sz="2000" dirty="0" smtClean="0">
                <a:solidFill>
                  <a:schemeClr val="tx1"/>
                </a:solidFill>
              </a:rPr>
              <a:t>(including nursery)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70 </a:t>
            </a:r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GB" sz="2000" dirty="0" smtClean="0">
                <a:solidFill>
                  <a:schemeClr val="tx1"/>
                </a:solidFill>
              </a:rPr>
              <a:t>tudents </a:t>
            </a:r>
            <a:r>
              <a:rPr lang="en-GB" sz="2000" dirty="0">
                <a:solidFill>
                  <a:schemeClr val="tx1"/>
                </a:solidFill>
              </a:rPr>
              <a:t>in the </a:t>
            </a:r>
            <a:r>
              <a:rPr lang="en-GB" sz="2000" dirty="0" smtClean="0">
                <a:solidFill>
                  <a:schemeClr val="tx1"/>
                </a:solidFill>
              </a:rPr>
              <a:t>college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61 students </a:t>
            </a:r>
            <a:r>
              <a:rPr lang="en-GB" sz="2000" dirty="0">
                <a:solidFill>
                  <a:schemeClr val="tx1"/>
                </a:solidFill>
              </a:rPr>
              <a:t>in the school use some form of AAC 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32 students in the college use some form of AAC</a:t>
            </a:r>
          </a:p>
          <a:p>
            <a:pPr marL="0" lvl="1" indent="0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Wide </a:t>
            </a:r>
            <a:r>
              <a:rPr lang="en-GB" sz="2000" dirty="0">
                <a:solidFill>
                  <a:schemeClr val="tx1"/>
                </a:solidFill>
              </a:rPr>
              <a:t>range of systems used – low and high </a:t>
            </a:r>
            <a:r>
              <a:rPr lang="en-GB" sz="2000" dirty="0" smtClean="0">
                <a:solidFill>
                  <a:schemeClr val="tx1"/>
                </a:solidFill>
              </a:rPr>
              <a:t>tech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PCS symbols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Makaton</a:t>
            </a: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419600"/>
          </a:xfrm>
        </p:spPr>
        <p:txBody>
          <a:bodyPr/>
          <a:lstStyle/>
          <a:p>
            <a:r>
              <a:rPr lang="en-GB" sz="3200" dirty="0" smtClean="0"/>
              <a:t>What might necessitate a change in AAC systems?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Ho</a:t>
            </a:r>
            <a:r>
              <a:rPr lang="en-GB" sz="3200" dirty="0" smtClean="0"/>
              <a:t>w do we manage this change?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Goal</a:t>
            </a:r>
            <a:r>
              <a:rPr lang="en-GB" sz="2400" dirty="0">
                <a:solidFill>
                  <a:schemeClr val="tx1"/>
                </a:solidFill>
              </a:rPr>
              <a:t>: To ensure that our students have the most </a:t>
            </a:r>
            <a:r>
              <a:rPr lang="en-GB" sz="2400" dirty="0" smtClean="0">
                <a:solidFill>
                  <a:schemeClr val="tx1"/>
                </a:solidFill>
              </a:rPr>
              <a:t>functional efficient </a:t>
            </a:r>
            <a:r>
              <a:rPr lang="en-GB" sz="2400" dirty="0">
                <a:solidFill>
                  <a:schemeClr val="tx1"/>
                </a:solidFill>
              </a:rPr>
              <a:t>and effective method of communication across all environments</a:t>
            </a:r>
          </a:p>
          <a:p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might necessitate 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6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4800" y="2680448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Developing Literacy Skills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3375" y="3900770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Increasing Vocabulary Needs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1524000"/>
            <a:ext cx="3021571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Deterioration of Skills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2680448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Behaviour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7998" y="4488519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Access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32076" y="2102224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Change in Environment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47999" y="3290048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Changing Technology – More Options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91200" y="1524000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Educational Needs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06560" y="3841941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Family Aspirations / Needs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91199" y="5074028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Future Needs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3375" y="5074028"/>
            <a:ext cx="3040623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Support Staff Skills and Experience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044586" y="5652252"/>
            <a:ext cx="3069198" cy="57822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Broken / unreliable systems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1 - James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Low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280000" cy="4248000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Joined </a:t>
            </a:r>
            <a:r>
              <a:rPr lang="en-GB" sz="2400" dirty="0" err="1">
                <a:solidFill>
                  <a:schemeClr val="tx1"/>
                </a:solidFill>
              </a:rPr>
              <a:t>Treloar</a:t>
            </a:r>
            <a:r>
              <a:rPr lang="en-GB" sz="2400" dirty="0">
                <a:solidFill>
                  <a:schemeClr val="tx1"/>
                </a:solidFill>
              </a:rPr>
              <a:t> School in June 2013 aged 16 years (now 18)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Diagnosis: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Athetoid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CP with Dystonic Movements and Osgood </a:t>
            </a:r>
            <a:r>
              <a:rPr lang="en-GB" sz="2000" dirty="0" err="1">
                <a:solidFill>
                  <a:schemeClr val="tx1"/>
                </a:solidFill>
              </a:rPr>
              <a:t>Schlatters</a:t>
            </a:r>
            <a:r>
              <a:rPr lang="en-GB" sz="2000" dirty="0">
                <a:solidFill>
                  <a:schemeClr val="tx1"/>
                </a:solidFill>
              </a:rPr>
              <a:t> Disease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Epilepsy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Gastrostomy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No </a:t>
            </a:r>
            <a:r>
              <a:rPr lang="en-GB" sz="2000" dirty="0">
                <a:solidFill>
                  <a:schemeClr val="tx1"/>
                </a:solidFill>
              </a:rPr>
              <a:t>Verbal Speech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Very </a:t>
            </a:r>
            <a:r>
              <a:rPr lang="en-GB" sz="2000" dirty="0">
                <a:solidFill>
                  <a:schemeClr val="tx1"/>
                </a:solidFill>
              </a:rPr>
              <a:t>Short Attention Span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Reception </a:t>
            </a:r>
            <a:r>
              <a:rPr lang="en-GB" sz="2000" dirty="0">
                <a:solidFill>
                  <a:schemeClr val="tx1"/>
                </a:solidFill>
              </a:rPr>
              <a:t>Level Skills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changing systems – Low Tech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280000" cy="4248000"/>
          </a:xfrm>
        </p:spPr>
        <p:txBody>
          <a:bodyPr/>
          <a:lstStyle/>
          <a:p>
            <a:pPr marL="0" lvl="1" indent="0">
              <a:buNone/>
            </a:pPr>
            <a:r>
              <a:rPr lang="en-GB" sz="2000" dirty="0">
                <a:solidFill>
                  <a:schemeClr val="tx1"/>
                </a:solidFill>
              </a:rPr>
              <a:t>2010 (Aged 13 years) – Seen by ACE</a:t>
            </a:r>
          </a:p>
          <a:p>
            <a:pPr marL="144000" lvl="2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- Recommended </a:t>
            </a:r>
            <a:r>
              <a:rPr lang="en-GB" sz="2000" dirty="0">
                <a:solidFill>
                  <a:schemeClr val="tx1"/>
                </a:solidFill>
              </a:rPr>
              <a:t>eye pointing colour coded book and E Tran </a:t>
            </a:r>
            <a:r>
              <a:rPr lang="en-GB" sz="2000" dirty="0" smtClean="0">
                <a:solidFill>
                  <a:schemeClr val="tx1"/>
                </a:solidFill>
              </a:rPr>
              <a:t>									Frame</a:t>
            </a:r>
            <a:endParaRPr lang="en-GB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2013 </a:t>
            </a:r>
            <a:r>
              <a:rPr lang="en-GB" sz="2000" dirty="0" smtClean="0">
                <a:solidFill>
                  <a:schemeClr val="tx1"/>
                </a:solidFill>
              </a:rPr>
              <a:t>Arrival </a:t>
            </a:r>
            <a:r>
              <a:rPr lang="en-GB" sz="2000" dirty="0">
                <a:solidFill>
                  <a:schemeClr val="tx1"/>
                </a:solidFill>
              </a:rPr>
              <a:t>at </a:t>
            </a:r>
            <a:r>
              <a:rPr lang="en-GB" sz="2000" dirty="0" err="1">
                <a:solidFill>
                  <a:schemeClr val="tx1"/>
                </a:solidFill>
              </a:rPr>
              <a:t>Treloar</a:t>
            </a:r>
            <a:r>
              <a:rPr lang="en-GB" sz="2000" dirty="0">
                <a:solidFill>
                  <a:schemeClr val="tx1"/>
                </a:solidFill>
              </a:rPr>
              <a:t> School </a:t>
            </a:r>
            <a:r>
              <a:rPr lang="en-GB" sz="2000" dirty="0" smtClean="0">
                <a:solidFill>
                  <a:schemeClr val="tx1"/>
                </a:solidFill>
              </a:rPr>
              <a:t>aged 16 years (now 18)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en-GB" sz="2000" dirty="0" smtClean="0">
                <a:solidFill>
                  <a:schemeClr val="tx1"/>
                </a:solidFill>
              </a:rPr>
              <a:t>- </a:t>
            </a:r>
            <a:r>
              <a:rPr lang="en-GB" sz="2000" dirty="0" smtClean="0">
                <a:solidFill>
                  <a:schemeClr val="tx1"/>
                </a:solidFill>
              </a:rPr>
              <a:t>No </a:t>
            </a:r>
            <a:r>
              <a:rPr lang="en-GB" sz="2000" dirty="0">
                <a:solidFill>
                  <a:schemeClr val="tx1"/>
                </a:solidFill>
              </a:rPr>
              <a:t>communication </a:t>
            </a:r>
            <a:r>
              <a:rPr lang="en-GB" sz="2000" dirty="0" smtClean="0">
                <a:solidFill>
                  <a:schemeClr val="tx1"/>
                </a:solidFill>
              </a:rPr>
              <a:t>book</a:t>
            </a:r>
          </a:p>
          <a:p>
            <a:pPr marL="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- Yes/No </a:t>
            </a:r>
            <a:r>
              <a:rPr lang="en-GB" sz="2000" dirty="0">
                <a:solidFill>
                  <a:schemeClr val="tx1"/>
                </a:solidFill>
              </a:rPr>
              <a:t>response – vocalisation or reaching out 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GB" sz="2000" dirty="0">
                <a:solidFill>
                  <a:schemeClr val="tx1"/>
                </a:solidFill>
              </a:rPr>
              <a:t>	</a:t>
            </a:r>
            <a:r>
              <a:rPr lang="en-GB" sz="2000" dirty="0" smtClean="0">
                <a:solidFill>
                  <a:schemeClr val="tx1"/>
                </a:solidFill>
              </a:rPr>
              <a:t>- </a:t>
            </a:r>
            <a:r>
              <a:rPr lang="en-GB" sz="2000" dirty="0" smtClean="0">
                <a:solidFill>
                  <a:schemeClr val="tx1"/>
                </a:solidFill>
              </a:rPr>
              <a:t>Concerns </a:t>
            </a:r>
            <a:r>
              <a:rPr lang="en-GB" sz="2000" dirty="0">
                <a:solidFill>
                  <a:schemeClr val="tx1"/>
                </a:solidFill>
              </a:rPr>
              <a:t>over shoulder dislocation</a:t>
            </a:r>
          </a:p>
          <a:p>
            <a:pPr marL="0" lvl="1" indent="0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- High </a:t>
            </a:r>
            <a:r>
              <a:rPr lang="en-GB" sz="2000" dirty="0">
                <a:solidFill>
                  <a:schemeClr val="tx1"/>
                </a:solidFill>
              </a:rPr>
              <a:t>levels of </a:t>
            </a:r>
            <a:r>
              <a:rPr lang="en-GB" sz="2000" dirty="0" smtClean="0">
                <a:solidFill>
                  <a:schemeClr val="tx1"/>
                </a:solidFill>
              </a:rPr>
              <a:t>frustration</a:t>
            </a:r>
          </a:p>
          <a:p>
            <a:pPr marL="0" lvl="1" indent="0">
              <a:buNone/>
            </a:pPr>
            <a:r>
              <a:rPr lang="en-GB" sz="2000" dirty="0">
                <a:solidFill>
                  <a:schemeClr val="tx1"/>
                </a:solidFill>
              </a:rPr>
              <a:t>	</a:t>
            </a:r>
            <a:endParaRPr lang="en-GB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BA37C-1017-440D-A565-FD09CD07CBA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1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Treloar Presentation 2014">
  <a:themeElements>
    <a:clrScheme name="Custom 2">
      <a:dk1>
        <a:sysClr val="windowText" lastClr="000000"/>
      </a:dk1>
      <a:lt1>
        <a:sysClr val="window" lastClr="FFFFFF"/>
      </a:lt1>
      <a:dk2>
        <a:srgbClr val="004F26"/>
      </a:dk2>
      <a:lt2>
        <a:srgbClr val="B1CD29"/>
      </a:lt2>
      <a:accent1>
        <a:srgbClr val="004F26"/>
      </a:accent1>
      <a:accent2>
        <a:srgbClr val="B1CD29"/>
      </a:accent2>
      <a:accent3>
        <a:srgbClr val="93AA67"/>
      </a:accent3>
      <a:accent4>
        <a:srgbClr val="006B77"/>
      </a:accent4>
      <a:accent5>
        <a:srgbClr val="CE702D"/>
      </a:accent5>
      <a:accent6>
        <a:srgbClr val="F4B632"/>
      </a:accent6>
      <a:hlink>
        <a:srgbClr val="E40046"/>
      </a:hlink>
      <a:folHlink>
        <a:srgbClr val="9D223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400" dirty="0" err="1" smtClean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Treloar Presentation 2014</Template>
  <TotalTime>354</TotalTime>
  <Words>1101</Words>
  <Application>Microsoft Office PowerPoint</Application>
  <PresentationFormat>On-screen Show (4:3)</PresentationFormat>
  <Paragraphs>259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New Treloar Presentation 2014</vt:lpstr>
      <vt:lpstr>PowerPoint Presentation</vt:lpstr>
      <vt:lpstr>PowerPoint Presentation</vt:lpstr>
      <vt:lpstr>Treloar School and College</vt:lpstr>
      <vt:lpstr>Current AAC Needs</vt:lpstr>
      <vt:lpstr>Questions?</vt:lpstr>
      <vt:lpstr>Factors that might necessitate change</vt:lpstr>
      <vt:lpstr>Case Study 1 - James</vt:lpstr>
      <vt:lpstr>Managing changing systems – Low Tech</vt:lpstr>
      <vt:lpstr>Managing changing systems – Low Tech</vt:lpstr>
      <vt:lpstr>Managing Changing Systems – Low Tech</vt:lpstr>
      <vt:lpstr>Managing change of systems – Low Tech</vt:lpstr>
      <vt:lpstr>Managing changing systems – Low Tech</vt:lpstr>
      <vt:lpstr>Managing changing systems – Low tech</vt:lpstr>
      <vt:lpstr>Case Study 2 - Felix</vt:lpstr>
      <vt:lpstr>Managing Changing systems – High Tech</vt:lpstr>
      <vt:lpstr>Managing changing systems – High Tech</vt:lpstr>
      <vt:lpstr>Managing changing systems – High Tech</vt:lpstr>
      <vt:lpstr>Managing changing systems – High Tech</vt:lpstr>
      <vt:lpstr>Managing changing systems – High Tech</vt:lpstr>
      <vt:lpstr>Managing changing systems – High Tech</vt:lpstr>
      <vt:lpstr>Case Study 3 - Daniel</vt:lpstr>
      <vt:lpstr>Managing changing systems – High Tech</vt:lpstr>
      <vt:lpstr>Managing changing systems – High Tech</vt:lpstr>
      <vt:lpstr>Managing changing  systems – High Tech</vt:lpstr>
      <vt:lpstr>Questions?</vt:lpstr>
      <vt:lpstr>Summary</vt:lpstr>
      <vt:lpstr>PowerPoint Presentation</vt:lpstr>
    </vt:vector>
  </TitlesOfParts>
  <Company>Treloar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here</dc:title>
  <dc:creator>Hartley, Claire</dc:creator>
  <cp:lastModifiedBy>Hartley, Claire</cp:lastModifiedBy>
  <cp:revision>34</cp:revision>
  <cp:lastPrinted>2016-06-15T13:17:18Z</cp:lastPrinted>
  <dcterms:created xsi:type="dcterms:W3CDTF">2016-06-14T12:04:05Z</dcterms:created>
  <dcterms:modified xsi:type="dcterms:W3CDTF">2016-06-17T10:05:10Z</dcterms:modified>
</cp:coreProperties>
</file>